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716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8964216" y="404455"/>
            <a:ext cx="4947047" cy="7420689"/>
          </a:xfrm>
          <a:prstGeom prst="rect">
            <a:avLst/>
          </a:prstGeom>
        </p:spPr>
      </p:pic>
      <p:sp>
        <p:nvSpPr>
          <p:cNvPr id="5" name="Text 1"/>
          <p:cNvSpPr/>
          <p:nvPr/>
        </p:nvSpPr>
        <p:spPr>
          <a:xfrm>
            <a:off x="1477208" y="2373511"/>
            <a:ext cx="6728817" cy="2274570"/>
          </a:xfrm>
          <a:prstGeom prst="rect">
            <a:avLst/>
          </a:prstGeom>
          <a:noFill/>
          <a:ln/>
        </p:spPr>
        <p:txBody>
          <a:bodyPr wrap="square" rtlCol="0" anchor="t"/>
          <a:lstStyle/>
          <a:p>
            <a:pPr marL="0" indent="0">
              <a:lnSpc>
                <a:spcPts val="5971"/>
              </a:lnSpc>
              <a:buNone/>
            </a:pPr>
            <a:r>
              <a:rPr lang="en-US" sz="4777" dirty="0">
                <a:solidFill>
                  <a:srgbClr val="1B1B27"/>
                </a:solidFill>
                <a:latin typeface="Corben" pitchFamily="34" charset="0"/>
                <a:ea typeface="Corben" pitchFamily="34" charset="-122"/>
                <a:cs typeface="Corben" pitchFamily="34" charset="-120"/>
              </a:rPr>
              <a:t>Challenges in IDS Design and Deployment</a:t>
            </a:r>
            <a:endParaRPr lang="en-US" sz="4777" dirty="0"/>
          </a:p>
        </p:txBody>
      </p:sp>
      <p:sp>
        <p:nvSpPr>
          <p:cNvPr id="6" name="Text 2"/>
          <p:cNvSpPr/>
          <p:nvPr/>
        </p:nvSpPr>
        <p:spPr>
          <a:xfrm>
            <a:off x="1477208" y="4951333"/>
            <a:ext cx="6728817" cy="323374"/>
          </a:xfrm>
          <a:prstGeom prst="rect">
            <a:avLst/>
          </a:prstGeom>
          <a:noFill/>
          <a:ln/>
        </p:spPr>
        <p:txBody>
          <a:bodyPr wrap="none" rtlCol="0" anchor="t"/>
          <a:lstStyle/>
          <a:p>
            <a:pPr marL="0" indent="0">
              <a:lnSpc>
                <a:spcPts val="2548"/>
              </a:lnSpc>
              <a:buNone/>
            </a:pPr>
            <a:endParaRPr lang="en-US" sz="1592" dirty="0"/>
          </a:p>
        </p:txBody>
      </p:sp>
      <p:sp>
        <p:nvSpPr>
          <p:cNvPr id="7" name="Shape 3"/>
          <p:cNvSpPr/>
          <p:nvPr/>
        </p:nvSpPr>
        <p:spPr>
          <a:xfrm>
            <a:off x="1477208" y="5517237"/>
            <a:ext cx="323493" cy="323493"/>
          </a:xfrm>
          <a:prstGeom prst="roundRect">
            <a:avLst>
              <a:gd name="adj" fmla="val 28263627"/>
            </a:avLst>
          </a:prstGeom>
          <a:noFill/>
          <a:ln w="7620">
            <a:solidFill>
              <a:srgbClr val="FFFFFF"/>
            </a:solidFill>
            <a:prstDash val="solid"/>
          </a:ln>
        </p:spPr>
        <p:txBody>
          <a:bodyPr/>
          <a:lstStyle/>
          <a:p>
            <a:endParaRPr lang="en-US"/>
          </a:p>
        </p:txBody>
      </p:sp>
      <p:pic>
        <p:nvPicPr>
          <p:cNvPr id="8" name="Image 2" descr="preencoded.png"/>
          <p:cNvPicPr>
            <a:picLocks noChangeAspect="1"/>
          </p:cNvPicPr>
          <p:nvPr/>
        </p:nvPicPr>
        <p:blipFill>
          <a:blip r:embed="rId5"/>
          <a:stretch>
            <a:fillRect/>
          </a:stretch>
        </p:blipFill>
        <p:spPr>
          <a:xfrm>
            <a:off x="1484828" y="5524857"/>
            <a:ext cx="308253" cy="308253"/>
          </a:xfrm>
          <a:prstGeom prst="rect">
            <a:avLst/>
          </a:prstGeom>
        </p:spPr>
      </p:pic>
      <p:sp>
        <p:nvSpPr>
          <p:cNvPr id="9" name="Text 4"/>
          <p:cNvSpPr/>
          <p:nvPr/>
        </p:nvSpPr>
        <p:spPr>
          <a:xfrm>
            <a:off x="1901785" y="5502116"/>
            <a:ext cx="1342787" cy="353854"/>
          </a:xfrm>
          <a:prstGeom prst="rect">
            <a:avLst/>
          </a:prstGeom>
          <a:noFill/>
          <a:ln/>
        </p:spPr>
        <p:txBody>
          <a:bodyPr wrap="none" rtlCol="0" anchor="t"/>
          <a:lstStyle/>
          <a:p>
            <a:pPr marL="0" indent="0" algn="l">
              <a:lnSpc>
                <a:spcPts val="2786"/>
              </a:lnSpc>
              <a:buNone/>
            </a:pPr>
            <a:r>
              <a:rPr lang="en-US" sz="1990" b="1" dirty="0">
                <a:solidFill>
                  <a:srgbClr val="404155"/>
                </a:solidFill>
                <a:latin typeface="Nobile" pitchFamily="34" charset="0"/>
                <a:ea typeface="Nobile" pitchFamily="34" charset="-122"/>
                <a:cs typeface="Nobile" pitchFamily="34" charset="-120"/>
              </a:rPr>
              <a:t>by Sridhar Iyer</a:t>
            </a:r>
            <a:endParaRPr lang="en-US" sz="19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135862"/>
            <a:ext cx="11204972"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Challenges in managing and analyzing IDS logs</a:t>
            </a:r>
            <a:endParaRPr lang="en-US" sz="3980" dirty="0"/>
          </a:p>
        </p:txBody>
      </p:sp>
      <p:sp>
        <p:nvSpPr>
          <p:cNvPr id="5" name="Shape 2"/>
          <p:cNvSpPr/>
          <p:nvPr/>
        </p:nvSpPr>
        <p:spPr>
          <a:xfrm>
            <a:off x="1477208" y="3172063"/>
            <a:ext cx="11675983" cy="2921556"/>
          </a:xfrm>
          <a:prstGeom prst="roundRect">
            <a:avLst>
              <a:gd name="adj" fmla="val 3115"/>
            </a:avLst>
          </a:prstGeom>
          <a:noFill/>
          <a:ln w="7620">
            <a:solidFill>
              <a:srgbClr val="000000">
                <a:alpha val="8000"/>
              </a:srgbClr>
            </a:solidFill>
            <a:prstDash val="solid"/>
          </a:ln>
        </p:spPr>
        <p:txBody>
          <a:bodyPr/>
          <a:lstStyle/>
          <a:p>
            <a:endParaRPr lang="en-US"/>
          </a:p>
        </p:txBody>
      </p:sp>
      <p:sp>
        <p:nvSpPr>
          <p:cNvPr id="6" name="Shape 3"/>
          <p:cNvSpPr/>
          <p:nvPr/>
        </p:nvSpPr>
        <p:spPr>
          <a:xfrm>
            <a:off x="1484828" y="3179683"/>
            <a:ext cx="11660743" cy="581263"/>
          </a:xfrm>
          <a:prstGeom prst="rect">
            <a:avLst/>
          </a:prstGeom>
          <a:solidFill>
            <a:srgbClr val="FFFFFF">
              <a:alpha val="4000"/>
            </a:srgbClr>
          </a:solidFill>
          <a:ln/>
        </p:spPr>
        <p:txBody>
          <a:bodyPr/>
          <a:lstStyle/>
          <a:p>
            <a:endParaRPr lang="en-US"/>
          </a:p>
        </p:txBody>
      </p:sp>
      <p:sp>
        <p:nvSpPr>
          <p:cNvPr id="7" name="Text 4"/>
          <p:cNvSpPr/>
          <p:nvPr/>
        </p:nvSpPr>
        <p:spPr>
          <a:xfrm>
            <a:off x="1686997" y="3308628"/>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Volume of Data</a:t>
            </a:r>
            <a:endParaRPr lang="en-US" sz="1592" dirty="0"/>
          </a:p>
        </p:txBody>
      </p:sp>
      <p:sp>
        <p:nvSpPr>
          <p:cNvPr id="8" name="Text 5"/>
          <p:cNvSpPr/>
          <p:nvPr/>
        </p:nvSpPr>
        <p:spPr>
          <a:xfrm>
            <a:off x="7521178" y="3308628"/>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Large volume of logs from multiple sources</a:t>
            </a:r>
            <a:endParaRPr lang="en-US" sz="1592" dirty="0"/>
          </a:p>
        </p:txBody>
      </p:sp>
      <p:sp>
        <p:nvSpPr>
          <p:cNvPr id="9" name="Shape 6"/>
          <p:cNvSpPr/>
          <p:nvPr/>
        </p:nvSpPr>
        <p:spPr>
          <a:xfrm>
            <a:off x="1484828" y="3760946"/>
            <a:ext cx="11660743" cy="581263"/>
          </a:xfrm>
          <a:prstGeom prst="rect">
            <a:avLst/>
          </a:prstGeom>
          <a:solidFill>
            <a:srgbClr val="000000">
              <a:alpha val="4000"/>
            </a:srgbClr>
          </a:solidFill>
          <a:ln/>
        </p:spPr>
        <p:txBody>
          <a:bodyPr/>
          <a:lstStyle/>
          <a:p>
            <a:endParaRPr lang="en-US"/>
          </a:p>
        </p:txBody>
      </p:sp>
      <p:sp>
        <p:nvSpPr>
          <p:cNvPr id="10" name="Text 7"/>
          <p:cNvSpPr/>
          <p:nvPr/>
        </p:nvSpPr>
        <p:spPr>
          <a:xfrm>
            <a:off x="1686997" y="3889891"/>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Normalization</a:t>
            </a:r>
            <a:endParaRPr lang="en-US" sz="1592" dirty="0"/>
          </a:p>
        </p:txBody>
      </p:sp>
      <p:sp>
        <p:nvSpPr>
          <p:cNvPr id="11" name="Text 8"/>
          <p:cNvSpPr/>
          <p:nvPr/>
        </p:nvSpPr>
        <p:spPr>
          <a:xfrm>
            <a:off x="7521178" y="3889891"/>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Standardizing log formats and timestamps</a:t>
            </a:r>
            <a:endParaRPr lang="en-US" sz="1592" dirty="0"/>
          </a:p>
        </p:txBody>
      </p:sp>
      <p:sp>
        <p:nvSpPr>
          <p:cNvPr id="12" name="Shape 9"/>
          <p:cNvSpPr/>
          <p:nvPr/>
        </p:nvSpPr>
        <p:spPr>
          <a:xfrm>
            <a:off x="1484828" y="4342209"/>
            <a:ext cx="11660743" cy="581263"/>
          </a:xfrm>
          <a:prstGeom prst="rect">
            <a:avLst/>
          </a:prstGeom>
          <a:solidFill>
            <a:srgbClr val="FFFFFF">
              <a:alpha val="4000"/>
            </a:srgbClr>
          </a:solidFill>
          <a:ln/>
        </p:spPr>
        <p:txBody>
          <a:bodyPr/>
          <a:lstStyle/>
          <a:p>
            <a:endParaRPr lang="en-US"/>
          </a:p>
        </p:txBody>
      </p:sp>
      <p:sp>
        <p:nvSpPr>
          <p:cNvPr id="13" name="Text 10"/>
          <p:cNvSpPr/>
          <p:nvPr/>
        </p:nvSpPr>
        <p:spPr>
          <a:xfrm>
            <a:off x="1686997" y="4471154"/>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Real-time Analysis</a:t>
            </a:r>
            <a:endParaRPr lang="en-US" sz="1592" dirty="0"/>
          </a:p>
        </p:txBody>
      </p:sp>
      <p:sp>
        <p:nvSpPr>
          <p:cNvPr id="14" name="Text 11"/>
          <p:cNvSpPr/>
          <p:nvPr/>
        </p:nvSpPr>
        <p:spPr>
          <a:xfrm>
            <a:off x="7521178" y="4471154"/>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Challenges in analyzing logs in real-time</a:t>
            </a:r>
            <a:endParaRPr lang="en-US" sz="1592" dirty="0"/>
          </a:p>
        </p:txBody>
      </p:sp>
      <p:sp>
        <p:nvSpPr>
          <p:cNvPr id="15" name="Shape 12"/>
          <p:cNvSpPr/>
          <p:nvPr/>
        </p:nvSpPr>
        <p:spPr>
          <a:xfrm>
            <a:off x="1484828" y="4923472"/>
            <a:ext cx="11660743" cy="581263"/>
          </a:xfrm>
          <a:prstGeom prst="rect">
            <a:avLst/>
          </a:prstGeom>
          <a:solidFill>
            <a:srgbClr val="000000">
              <a:alpha val="4000"/>
            </a:srgbClr>
          </a:solidFill>
          <a:ln/>
        </p:spPr>
        <p:txBody>
          <a:bodyPr/>
          <a:lstStyle/>
          <a:p>
            <a:endParaRPr lang="en-US"/>
          </a:p>
        </p:txBody>
      </p:sp>
      <p:sp>
        <p:nvSpPr>
          <p:cNvPr id="16" name="Text 13"/>
          <p:cNvSpPr/>
          <p:nvPr/>
        </p:nvSpPr>
        <p:spPr>
          <a:xfrm>
            <a:off x="1686997" y="5052417"/>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Correlation</a:t>
            </a:r>
            <a:endParaRPr lang="en-US" sz="1592" dirty="0"/>
          </a:p>
        </p:txBody>
      </p:sp>
      <p:sp>
        <p:nvSpPr>
          <p:cNvPr id="17" name="Text 14"/>
          <p:cNvSpPr/>
          <p:nvPr/>
        </p:nvSpPr>
        <p:spPr>
          <a:xfrm>
            <a:off x="7521178" y="5052417"/>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Correlating events from diverse log sources</a:t>
            </a:r>
            <a:endParaRPr lang="en-US" sz="1592" dirty="0"/>
          </a:p>
        </p:txBody>
      </p:sp>
      <p:sp>
        <p:nvSpPr>
          <p:cNvPr id="18" name="Shape 15"/>
          <p:cNvSpPr/>
          <p:nvPr/>
        </p:nvSpPr>
        <p:spPr>
          <a:xfrm>
            <a:off x="1484828" y="5504736"/>
            <a:ext cx="11660743" cy="581263"/>
          </a:xfrm>
          <a:prstGeom prst="rect">
            <a:avLst/>
          </a:prstGeom>
          <a:solidFill>
            <a:srgbClr val="FFFFFF">
              <a:alpha val="4000"/>
            </a:srgbClr>
          </a:solidFill>
          <a:ln/>
        </p:spPr>
        <p:txBody>
          <a:bodyPr/>
          <a:lstStyle/>
          <a:p>
            <a:endParaRPr lang="en-US"/>
          </a:p>
        </p:txBody>
      </p:sp>
      <p:sp>
        <p:nvSpPr>
          <p:cNvPr id="19" name="Text 16"/>
          <p:cNvSpPr/>
          <p:nvPr/>
        </p:nvSpPr>
        <p:spPr>
          <a:xfrm>
            <a:off x="1686997" y="5633680"/>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Long-term Storage</a:t>
            </a:r>
            <a:endParaRPr lang="en-US" sz="1592" dirty="0"/>
          </a:p>
        </p:txBody>
      </p:sp>
      <p:sp>
        <p:nvSpPr>
          <p:cNvPr id="20" name="Text 17"/>
          <p:cNvSpPr/>
          <p:nvPr/>
        </p:nvSpPr>
        <p:spPr>
          <a:xfrm>
            <a:off x="7521178" y="5633680"/>
            <a:ext cx="5422225"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Retention of logs for compliance and forensics</a:t>
            </a:r>
            <a:endParaRPr lang="en-US" sz="159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748195"/>
            <a:ext cx="11081028"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Privacy and legal challenges in IDS deployment</a:t>
            </a:r>
            <a:endParaRPr lang="en-US" sz="3980" dirty="0"/>
          </a:p>
        </p:txBody>
      </p:sp>
      <p:sp>
        <p:nvSpPr>
          <p:cNvPr id="5" name="Shape 2"/>
          <p:cNvSpPr/>
          <p:nvPr/>
        </p:nvSpPr>
        <p:spPr>
          <a:xfrm>
            <a:off x="1477208" y="2784396"/>
            <a:ext cx="1945957"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6" name="Text 3"/>
          <p:cNvSpPr/>
          <p:nvPr/>
        </p:nvSpPr>
        <p:spPr>
          <a:xfrm>
            <a:off x="1686997" y="3164681"/>
            <a:ext cx="7465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1</a:t>
            </a:r>
            <a:endParaRPr lang="en-US" sz="1990" dirty="0"/>
          </a:p>
        </p:txBody>
      </p:sp>
      <p:sp>
        <p:nvSpPr>
          <p:cNvPr id="7" name="Text 4"/>
          <p:cNvSpPr/>
          <p:nvPr/>
        </p:nvSpPr>
        <p:spPr>
          <a:xfrm>
            <a:off x="3625334" y="2986564"/>
            <a:ext cx="3022640"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Data Privacy Regulations</a:t>
            </a:r>
            <a:endParaRPr lang="en-US" sz="1990" dirty="0"/>
          </a:p>
        </p:txBody>
      </p:sp>
      <p:sp>
        <p:nvSpPr>
          <p:cNvPr id="8" name="Text 5"/>
          <p:cNvSpPr/>
          <p:nvPr/>
        </p:nvSpPr>
        <p:spPr>
          <a:xfrm>
            <a:off x="3625334" y="3423761"/>
            <a:ext cx="4491633"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Compliance with GDPR, HIPAA, and other laws</a:t>
            </a:r>
            <a:endParaRPr lang="en-US" sz="1592" dirty="0"/>
          </a:p>
        </p:txBody>
      </p:sp>
      <p:sp>
        <p:nvSpPr>
          <p:cNvPr id="9" name="Shape 6"/>
          <p:cNvSpPr/>
          <p:nvPr/>
        </p:nvSpPr>
        <p:spPr>
          <a:xfrm>
            <a:off x="3524250" y="3926651"/>
            <a:ext cx="9527858" cy="20181"/>
          </a:xfrm>
          <a:prstGeom prst="roundRect">
            <a:avLst>
              <a:gd name="adj" fmla="val 450890"/>
            </a:avLst>
          </a:prstGeom>
          <a:solidFill>
            <a:srgbClr val="B8BFDF"/>
          </a:solidFill>
          <a:ln/>
        </p:spPr>
        <p:txBody>
          <a:bodyPr/>
          <a:lstStyle/>
          <a:p>
            <a:endParaRPr lang="en-US"/>
          </a:p>
        </p:txBody>
      </p:sp>
      <p:sp>
        <p:nvSpPr>
          <p:cNvPr id="10" name="Shape 7"/>
          <p:cNvSpPr/>
          <p:nvPr/>
        </p:nvSpPr>
        <p:spPr>
          <a:xfrm>
            <a:off x="1477208" y="4050387"/>
            <a:ext cx="3891915"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686997" y="4430673"/>
            <a:ext cx="13180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2</a:t>
            </a:r>
            <a:endParaRPr lang="en-US" sz="1990" dirty="0"/>
          </a:p>
        </p:txBody>
      </p:sp>
      <p:sp>
        <p:nvSpPr>
          <p:cNvPr id="12" name="Text 9"/>
          <p:cNvSpPr/>
          <p:nvPr/>
        </p:nvSpPr>
        <p:spPr>
          <a:xfrm>
            <a:off x="5571292" y="4252555"/>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Legal Liability</a:t>
            </a:r>
            <a:endParaRPr lang="en-US" sz="1990" dirty="0"/>
          </a:p>
        </p:txBody>
      </p:sp>
      <p:sp>
        <p:nvSpPr>
          <p:cNvPr id="13" name="Text 10"/>
          <p:cNvSpPr/>
          <p:nvPr/>
        </p:nvSpPr>
        <p:spPr>
          <a:xfrm>
            <a:off x="5571292" y="4689753"/>
            <a:ext cx="4477822"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Risks of false positives and legal repercussions</a:t>
            </a:r>
            <a:endParaRPr lang="en-US" sz="1592" dirty="0"/>
          </a:p>
        </p:txBody>
      </p:sp>
      <p:sp>
        <p:nvSpPr>
          <p:cNvPr id="14" name="Shape 11"/>
          <p:cNvSpPr/>
          <p:nvPr/>
        </p:nvSpPr>
        <p:spPr>
          <a:xfrm>
            <a:off x="5470207" y="5192643"/>
            <a:ext cx="7581900" cy="20181"/>
          </a:xfrm>
          <a:prstGeom prst="roundRect">
            <a:avLst>
              <a:gd name="adj" fmla="val 450890"/>
            </a:avLst>
          </a:prstGeom>
          <a:solidFill>
            <a:srgbClr val="B8BFDF"/>
          </a:solidFill>
          <a:ln/>
        </p:spPr>
        <p:txBody>
          <a:bodyPr/>
          <a:lstStyle/>
          <a:p>
            <a:endParaRPr lang="en-US"/>
          </a:p>
        </p:txBody>
      </p:sp>
      <p:sp>
        <p:nvSpPr>
          <p:cNvPr id="15" name="Shape 12"/>
          <p:cNvSpPr/>
          <p:nvPr/>
        </p:nvSpPr>
        <p:spPr>
          <a:xfrm>
            <a:off x="1477208" y="5316379"/>
            <a:ext cx="5837992"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16" name="Text 13"/>
          <p:cNvSpPr/>
          <p:nvPr/>
        </p:nvSpPr>
        <p:spPr>
          <a:xfrm>
            <a:off x="1686997" y="5696664"/>
            <a:ext cx="141923"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3</a:t>
            </a:r>
            <a:endParaRPr lang="en-US" sz="1990" dirty="0"/>
          </a:p>
        </p:txBody>
      </p:sp>
      <p:sp>
        <p:nvSpPr>
          <p:cNvPr id="17" name="Text 14"/>
          <p:cNvSpPr/>
          <p:nvPr/>
        </p:nvSpPr>
        <p:spPr>
          <a:xfrm>
            <a:off x="7517368" y="5518547"/>
            <a:ext cx="2722959"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User Privacy Concerns</a:t>
            </a:r>
            <a:endParaRPr lang="en-US" sz="1990" dirty="0"/>
          </a:p>
        </p:txBody>
      </p:sp>
      <p:sp>
        <p:nvSpPr>
          <p:cNvPr id="18" name="Text 15"/>
          <p:cNvSpPr/>
          <p:nvPr/>
        </p:nvSpPr>
        <p:spPr>
          <a:xfrm>
            <a:off x="7517368" y="5955744"/>
            <a:ext cx="4019074"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Protection of user data and privacy rights</a:t>
            </a:r>
            <a:endParaRPr lang="en-US" sz="159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348853"/>
            <a:ext cx="13192363" cy="7531775"/>
          </a:xfrm>
          <a:prstGeom prst="roundRect">
            <a:avLst>
              <a:gd name="adj" fmla="val 2416"/>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719018" y="348853"/>
            <a:ext cx="3298031" cy="7531775"/>
          </a:xfrm>
          <a:prstGeom prst="rect">
            <a:avLst/>
          </a:prstGeom>
        </p:spPr>
      </p:pic>
      <p:sp>
        <p:nvSpPr>
          <p:cNvPr id="5" name="Text 1"/>
          <p:cNvSpPr/>
          <p:nvPr/>
        </p:nvSpPr>
        <p:spPr>
          <a:xfrm>
            <a:off x="4775240" y="904875"/>
            <a:ext cx="837783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Mitigation strategies for scalability challenges</a:t>
            </a:r>
            <a:endParaRPr lang="en-US" sz="3980" dirty="0"/>
          </a:p>
        </p:txBody>
      </p:sp>
      <p:pic>
        <p:nvPicPr>
          <p:cNvPr id="6" name="Image 2" descr="preencoded.png"/>
          <p:cNvPicPr>
            <a:picLocks noChangeAspect="1"/>
          </p:cNvPicPr>
          <p:nvPr/>
        </p:nvPicPr>
        <p:blipFill>
          <a:blip r:embed="rId5"/>
          <a:stretch>
            <a:fillRect/>
          </a:stretch>
        </p:blipFill>
        <p:spPr>
          <a:xfrm>
            <a:off x="4775240" y="2471857"/>
            <a:ext cx="1010960" cy="1617583"/>
          </a:xfrm>
          <a:prstGeom prst="rect">
            <a:avLst/>
          </a:prstGeom>
        </p:spPr>
      </p:pic>
      <p:sp>
        <p:nvSpPr>
          <p:cNvPr id="7" name="Text 2"/>
          <p:cNvSpPr/>
          <p:nvPr/>
        </p:nvSpPr>
        <p:spPr>
          <a:xfrm>
            <a:off x="6089452" y="2674025"/>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Load Balancing</a:t>
            </a:r>
            <a:endParaRPr lang="en-US" sz="1990" dirty="0"/>
          </a:p>
        </p:txBody>
      </p:sp>
      <p:sp>
        <p:nvSpPr>
          <p:cNvPr id="8" name="Text 3"/>
          <p:cNvSpPr/>
          <p:nvPr/>
        </p:nvSpPr>
        <p:spPr>
          <a:xfrm>
            <a:off x="6089452" y="3111222"/>
            <a:ext cx="7063621"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Implement distributed load balancing to distribute traffic evenly across IDS nodes.</a:t>
            </a:r>
            <a:endParaRPr lang="en-US" sz="1592" dirty="0"/>
          </a:p>
        </p:txBody>
      </p:sp>
      <p:pic>
        <p:nvPicPr>
          <p:cNvPr id="9" name="Image 3" descr="preencoded.png"/>
          <p:cNvPicPr>
            <a:picLocks noChangeAspect="1"/>
          </p:cNvPicPr>
          <p:nvPr/>
        </p:nvPicPr>
        <p:blipFill>
          <a:blip r:embed="rId6"/>
          <a:stretch>
            <a:fillRect/>
          </a:stretch>
        </p:blipFill>
        <p:spPr>
          <a:xfrm>
            <a:off x="4775240" y="4089440"/>
            <a:ext cx="1010960" cy="1617583"/>
          </a:xfrm>
          <a:prstGeom prst="rect">
            <a:avLst/>
          </a:prstGeom>
        </p:spPr>
      </p:pic>
      <p:sp>
        <p:nvSpPr>
          <p:cNvPr id="10" name="Text 4"/>
          <p:cNvSpPr/>
          <p:nvPr/>
        </p:nvSpPr>
        <p:spPr>
          <a:xfrm>
            <a:off x="6089452" y="4291608"/>
            <a:ext cx="2729627"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Hardware Acceleration</a:t>
            </a:r>
            <a:endParaRPr lang="en-US" sz="1990" dirty="0"/>
          </a:p>
        </p:txBody>
      </p:sp>
      <p:sp>
        <p:nvSpPr>
          <p:cNvPr id="11" name="Text 5"/>
          <p:cNvSpPr/>
          <p:nvPr/>
        </p:nvSpPr>
        <p:spPr>
          <a:xfrm>
            <a:off x="6089452" y="4728805"/>
            <a:ext cx="7063621"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Utilize specialized hardware for packet processing to offload the CPU.</a:t>
            </a:r>
            <a:endParaRPr lang="en-US" sz="1592" dirty="0"/>
          </a:p>
        </p:txBody>
      </p:sp>
      <p:pic>
        <p:nvPicPr>
          <p:cNvPr id="12" name="Image 4" descr="preencoded.png"/>
          <p:cNvPicPr>
            <a:picLocks noChangeAspect="1"/>
          </p:cNvPicPr>
          <p:nvPr/>
        </p:nvPicPr>
        <p:blipFill>
          <a:blip r:embed="rId7"/>
          <a:stretch>
            <a:fillRect/>
          </a:stretch>
        </p:blipFill>
        <p:spPr>
          <a:xfrm>
            <a:off x="4775240" y="5707023"/>
            <a:ext cx="1010960" cy="1617583"/>
          </a:xfrm>
          <a:prstGeom prst="rect">
            <a:avLst/>
          </a:prstGeom>
        </p:spPr>
      </p:pic>
      <p:sp>
        <p:nvSpPr>
          <p:cNvPr id="13" name="Text 6"/>
          <p:cNvSpPr/>
          <p:nvPr/>
        </p:nvSpPr>
        <p:spPr>
          <a:xfrm>
            <a:off x="6089452" y="5909191"/>
            <a:ext cx="2658904"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Cloud-based Solutions</a:t>
            </a:r>
            <a:endParaRPr lang="en-US" sz="1990" dirty="0"/>
          </a:p>
        </p:txBody>
      </p:sp>
      <p:sp>
        <p:nvSpPr>
          <p:cNvPr id="14" name="Text 7"/>
          <p:cNvSpPr/>
          <p:nvPr/>
        </p:nvSpPr>
        <p:spPr>
          <a:xfrm>
            <a:off x="6089452" y="6346388"/>
            <a:ext cx="7063621"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Explore cloud-based IDS solutions for elastic scalability and on-demand resources.</a:t>
            </a:r>
            <a:endParaRPr lang="en-US" sz="1592"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990957"/>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Optimizing IDS performance through hardware acceleration</a:t>
            </a:r>
            <a:endParaRPr lang="en-US" sz="3980" dirty="0"/>
          </a:p>
        </p:txBody>
      </p:sp>
      <p:pic>
        <p:nvPicPr>
          <p:cNvPr id="5" name="Image 1" descr="preencoded.png"/>
          <p:cNvPicPr>
            <a:picLocks noChangeAspect="1"/>
          </p:cNvPicPr>
          <p:nvPr/>
        </p:nvPicPr>
        <p:blipFill>
          <a:blip r:embed="rId4"/>
          <a:stretch>
            <a:fillRect/>
          </a:stretch>
        </p:blipFill>
        <p:spPr>
          <a:xfrm>
            <a:off x="1477208" y="2659023"/>
            <a:ext cx="3689747" cy="2280404"/>
          </a:xfrm>
          <a:prstGeom prst="rect">
            <a:avLst/>
          </a:prstGeom>
        </p:spPr>
      </p:pic>
      <p:sp>
        <p:nvSpPr>
          <p:cNvPr id="6" name="Text 2"/>
          <p:cNvSpPr/>
          <p:nvPr/>
        </p:nvSpPr>
        <p:spPr>
          <a:xfrm>
            <a:off x="1477208" y="5192078"/>
            <a:ext cx="3689747" cy="631746"/>
          </a:xfrm>
          <a:prstGeom prst="rect">
            <a:avLst/>
          </a:prstGeom>
          <a:noFill/>
          <a:ln/>
        </p:spPr>
        <p:txBody>
          <a:bodyPr wrap="squar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Hardware Acceleration Integration</a:t>
            </a:r>
            <a:endParaRPr lang="en-US" sz="1990" dirty="0"/>
          </a:p>
        </p:txBody>
      </p:sp>
      <p:sp>
        <p:nvSpPr>
          <p:cNvPr id="7" name="Text 3"/>
          <p:cNvSpPr/>
          <p:nvPr/>
        </p:nvSpPr>
        <p:spPr>
          <a:xfrm>
            <a:off x="1477208" y="5945148"/>
            <a:ext cx="3689747"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Integrating hardware acceleration cards into IDS servers for enhanced processing speed and performance.</a:t>
            </a:r>
            <a:endParaRPr lang="en-US" sz="1592" dirty="0"/>
          </a:p>
        </p:txBody>
      </p:sp>
      <p:pic>
        <p:nvPicPr>
          <p:cNvPr id="8" name="Image 2" descr="preencoded.png"/>
          <p:cNvPicPr>
            <a:picLocks noChangeAspect="1"/>
          </p:cNvPicPr>
          <p:nvPr/>
        </p:nvPicPr>
        <p:blipFill>
          <a:blip r:embed="rId5"/>
          <a:stretch>
            <a:fillRect/>
          </a:stretch>
        </p:blipFill>
        <p:spPr>
          <a:xfrm>
            <a:off x="5470207" y="2659023"/>
            <a:ext cx="3689866" cy="2280404"/>
          </a:xfrm>
          <a:prstGeom prst="rect">
            <a:avLst/>
          </a:prstGeom>
        </p:spPr>
      </p:pic>
      <p:sp>
        <p:nvSpPr>
          <p:cNvPr id="9" name="Text 4"/>
          <p:cNvSpPr/>
          <p:nvPr/>
        </p:nvSpPr>
        <p:spPr>
          <a:xfrm>
            <a:off x="5470207" y="5192078"/>
            <a:ext cx="3360539"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CPU and GPU Optimization</a:t>
            </a:r>
            <a:endParaRPr lang="en-US" sz="1990" dirty="0"/>
          </a:p>
        </p:txBody>
      </p:sp>
      <p:sp>
        <p:nvSpPr>
          <p:cNvPr id="10" name="Text 5"/>
          <p:cNvSpPr/>
          <p:nvPr/>
        </p:nvSpPr>
        <p:spPr>
          <a:xfrm>
            <a:off x="5470207" y="5629275"/>
            <a:ext cx="3689866"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Utilizing advanced CPU and GPU technology to optimize IDS processing and analysis capabilities.</a:t>
            </a:r>
            <a:endParaRPr lang="en-US" sz="1592" dirty="0"/>
          </a:p>
        </p:txBody>
      </p:sp>
      <p:pic>
        <p:nvPicPr>
          <p:cNvPr id="11" name="Image 3" descr="preencoded.png"/>
          <p:cNvPicPr>
            <a:picLocks noChangeAspect="1"/>
          </p:cNvPicPr>
          <p:nvPr/>
        </p:nvPicPr>
        <p:blipFill>
          <a:blip r:embed="rId6"/>
          <a:stretch>
            <a:fillRect/>
          </a:stretch>
        </p:blipFill>
        <p:spPr>
          <a:xfrm>
            <a:off x="9463326" y="2659023"/>
            <a:ext cx="3689866" cy="2280404"/>
          </a:xfrm>
          <a:prstGeom prst="rect">
            <a:avLst/>
          </a:prstGeom>
        </p:spPr>
      </p:pic>
      <p:sp>
        <p:nvSpPr>
          <p:cNvPr id="12" name="Text 6"/>
          <p:cNvSpPr/>
          <p:nvPr/>
        </p:nvSpPr>
        <p:spPr>
          <a:xfrm>
            <a:off x="9463326" y="5192078"/>
            <a:ext cx="3689866" cy="631746"/>
          </a:xfrm>
          <a:prstGeom prst="rect">
            <a:avLst/>
          </a:prstGeom>
          <a:noFill/>
          <a:ln/>
        </p:spPr>
        <p:txBody>
          <a:bodyPr wrap="squar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Integrated Hardware Acceleration</a:t>
            </a:r>
            <a:endParaRPr lang="en-US" sz="1990" dirty="0"/>
          </a:p>
        </p:txBody>
      </p:sp>
      <p:sp>
        <p:nvSpPr>
          <p:cNvPr id="13" name="Text 7"/>
          <p:cNvSpPr/>
          <p:nvPr/>
        </p:nvSpPr>
        <p:spPr>
          <a:xfrm>
            <a:off x="9463326" y="5945148"/>
            <a:ext cx="3689866" cy="1293495"/>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Deploying sleek IDS appliances with integrated hardware acceleration for efficient and effective network security.</a:t>
            </a:r>
            <a:endParaRPr lang="en-US" sz="1592"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756654"/>
            <a:ext cx="5686306" cy="606623"/>
          </a:xfrm>
          <a:prstGeom prst="rect">
            <a:avLst/>
          </a:prstGeom>
          <a:noFill/>
          <a:ln/>
        </p:spPr>
        <p:txBody>
          <a:bodyPr wrap="none" rtlCol="0" anchor="t"/>
          <a:lstStyle/>
          <a:p>
            <a:pPr marL="0" indent="0" algn="ctr">
              <a:lnSpc>
                <a:spcPts val="4777"/>
              </a:lnSpc>
              <a:buNone/>
            </a:pPr>
            <a:r>
              <a:rPr lang="en-US" sz="4777" dirty="0">
                <a:solidFill>
                  <a:srgbClr val="404155"/>
                </a:solidFill>
                <a:latin typeface="Corben" pitchFamily="34" charset="0"/>
                <a:ea typeface="Corben" pitchFamily="34" charset="-122"/>
                <a:cs typeface="Corben" pitchFamily="34" charset="-120"/>
              </a:rPr>
              <a:t>90%</a:t>
            </a:r>
            <a:endParaRPr lang="en-US" sz="4777" dirty="0"/>
          </a:p>
        </p:txBody>
      </p:sp>
      <p:sp>
        <p:nvSpPr>
          <p:cNvPr id="5" name="Text 2"/>
          <p:cNvSpPr/>
          <p:nvPr/>
        </p:nvSpPr>
        <p:spPr>
          <a:xfrm>
            <a:off x="3056572" y="3615928"/>
            <a:ext cx="2527578" cy="315873"/>
          </a:xfrm>
          <a:prstGeom prst="rect">
            <a:avLst/>
          </a:prstGeom>
          <a:noFill/>
          <a:ln/>
        </p:spPr>
        <p:txBody>
          <a:bodyPr wrap="none" rtlCol="0" anchor="t"/>
          <a:lstStyle/>
          <a:p>
            <a:pPr marL="0" indent="0" algn="ctr">
              <a:lnSpc>
                <a:spcPts val="2488"/>
              </a:lnSpc>
              <a:buNone/>
            </a:pPr>
            <a:r>
              <a:rPr lang="en-US" sz="1990" dirty="0">
                <a:solidFill>
                  <a:srgbClr val="404155"/>
                </a:solidFill>
                <a:latin typeface="Corben" pitchFamily="34" charset="0"/>
                <a:ea typeface="Corben" pitchFamily="34" charset="-122"/>
                <a:cs typeface="Corben" pitchFamily="34" charset="-120"/>
              </a:rPr>
              <a:t>Accuracy</a:t>
            </a:r>
            <a:endParaRPr lang="en-US" sz="1990" dirty="0"/>
          </a:p>
        </p:txBody>
      </p:sp>
      <p:sp>
        <p:nvSpPr>
          <p:cNvPr id="6" name="Text 3"/>
          <p:cNvSpPr/>
          <p:nvPr/>
        </p:nvSpPr>
        <p:spPr>
          <a:xfrm>
            <a:off x="1477208" y="4053126"/>
            <a:ext cx="5686306" cy="323374"/>
          </a:xfrm>
          <a:prstGeom prst="rect">
            <a:avLst/>
          </a:prstGeom>
          <a:noFill/>
          <a:ln/>
        </p:spPr>
        <p:txBody>
          <a:bodyPr wrap="none" rtlCol="0" anchor="t"/>
          <a:lstStyle/>
          <a:p>
            <a:pPr marL="0" indent="0" algn="ctr">
              <a:lnSpc>
                <a:spcPts val="2548"/>
              </a:lnSpc>
              <a:buNone/>
            </a:pPr>
            <a:r>
              <a:rPr lang="en-US" sz="1592" dirty="0">
                <a:solidFill>
                  <a:srgbClr val="404155"/>
                </a:solidFill>
                <a:latin typeface="Nobile" pitchFamily="34" charset="0"/>
                <a:ea typeface="Nobile" pitchFamily="34" charset="-122"/>
                <a:cs typeface="Nobile" pitchFamily="34" charset="-120"/>
              </a:rPr>
              <a:t>Improvement</a:t>
            </a:r>
            <a:endParaRPr lang="en-US" sz="1592" dirty="0"/>
          </a:p>
        </p:txBody>
      </p:sp>
      <p:sp>
        <p:nvSpPr>
          <p:cNvPr id="7" name="Text 4"/>
          <p:cNvSpPr/>
          <p:nvPr/>
        </p:nvSpPr>
        <p:spPr>
          <a:xfrm>
            <a:off x="7466767" y="2756654"/>
            <a:ext cx="5686425" cy="606623"/>
          </a:xfrm>
          <a:prstGeom prst="rect">
            <a:avLst/>
          </a:prstGeom>
          <a:noFill/>
          <a:ln/>
        </p:spPr>
        <p:txBody>
          <a:bodyPr wrap="none" rtlCol="0" anchor="t"/>
          <a:lstStyle/>
          <a:p>
            <a:pPr marL="0" indent="0" algn="ctr">
              <a:lnSpc>
                <a:spcPts val="4777"/>
              </a:lnSpc>
              <a:buNone/>
            </a:pPr>
            <a:r>
              <a:rPr lang="en-US" sz="4777" dirty="0">
                <a:solidFill>
                  <a:srgbClr val="404155"/>
                </a:solidFill>
                <a:latin typeface="Corben" pitchFamily="34" charset="0"/>
                <a:ea typeface="Corben" pitchFamily="34" charset="-122"/>
                <a:cs typeface="Corben" pitchFamily="34" charset="-120"/>
              </a:rPr>
              <a:t>Decision Trees</a:t>
            </a:r>
            <a:endParaRPr lang="en-US" sz="4777" dirty="0"/>
          </a:p>
        </p:txBody>
      </p:sp>
      <p:sp>
        <p:nvSpPr>
          <p:cNvPr id="8" name="Text 5"/>
          <p:cNvSpPr/>
          <p:nvPr/>
        </p:nvSpPr>
        <p:spPr>
          <a:xfrm>
            <a:off x="9046131" y="3615928"/>
            <a:ext cx="2527578" cy="315873"/>
          </a:xfrm>
          <a:prstGeom prst="rect">
            <a:avLst/>
          </a:prstGeom>
          <a:noFill/>
          <a:ln/>
        </p:spPr>
        <p:txBody>
          <a:bodyPr wrap="none" rtlCol="0" anchor="t"/>
          <a:lstStyle/>
          <a:p>
            <a:pPr marL="0" indent="0" algn="ctr">
              <a:lnSpc>
                <a:spcPts val="2488"/>
              </a:lnSpc>
              <a:buNone/>
            </a:pPr>
            <a:r>
              <a:rPr lang="en-US" sz="1990" dirty="0">
                <a:solidFill>
                  <a:srgbClr val="404155"/>
                </a:solidFill>
                <a:latin typeface="Corben" pitchFamily="34" charset="0"/>
                <a:ea typeface="Corben" pitchFamily="34" charset="-122"/>
                <a:cs typeface="Corben" pitchFamily="34" charset="-120"/>
              </a:rPr>
              <a:t>Machine Learning</a:t>
            </a:r>
            <a:endParaRPr lang="en-US" sz="1990" dirty="0"/>
          </a:p>
        </p:txBody>
      </p:sp>
      <p:sp>
        <p:nvSpPr>
          <p:cNvPr id="9" name="Text 6"/>
          <p:cNvSpPr/>
          <p:nvPr/>
        </p:nvSpPr>
        <p:spPr>
          <a:xfrm>
            <a:off x="7466767" y="4053126"/>
            <a:ext cx="5686425" cy="323374"/>
          </a:xfrm>
          <a:prstGeom prst="rect">
            <a:avLst/>
          </a:prstGeom>
          <a:noFill/>
          <a:ln/>
        </p:spPr>
        <p:txBody>
          <a:bodyPr wrap="none" rtlCol="0" anchor="t"/>
          <a:lstStyle/>
          <a:p>
            <a:pPr marL="0" indent="0" algn="ctr">
              <a:lnSpc>
                <a:spcPts val="2548"/>
              </a:lnSpc>
              <a:buNone/>
            </a:pPr>
            <a:r>
              <a:rPr lang="en-US" sz="1592" dirty="0">
                <a:solidFill>
                  <a:srgbClr val="404155"/>
                </a:solidFill>
                <a:latin typeface="Nobile" pitchFamily="34" charset="0"/>
                <a:ea typeface="Nobile" pitchFamily="34" charset="-122"/>
                <a:cs typeface="Nobile" pitchFamily="34" charset="-120"/>
              </a:rPr>
              <a:t>Technique</a:t>
            </a:r>
            <a:endParaRPr lang="en-US" sz="1592" dirty="0"/>
          </a:p>
        </p:txBody>
      </p:sp>
      <p:sp>
        <p:nvSpPr>
          <p:cNvPr id="10" name="Text 7"/>
          <p:cNvSpPr/>
          <p:nvPr/>
        </p:nvSpPr>
        <p:spPr>
          <a:xfrm>
            <a:off x="1477208" y="4603909"/>
            <a:ext cx="11675983"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Improving the accuracy of intrusion detection systems (IDS) can be achieved through machine learning techniques. By implementing decision trees and algorithms, IDS can achieve up to 90% accuracy, enhancing the ability to detect and respond to security threats effectively.</a:t>
            </a:r>
            <a:endParaRPr lang="en-US" sz="159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243840"/>
            <a:ext cx="13192363" cy="8725257"/>
          </a:xfrm>
          <a:prstGeom prst="roundRect">
            <a:avLst>
              <a:gd name="adj" fmla="val 2086"/>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799862"/>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Enhancing signature-based detection with threat intelligence</a:t>
            </a:r>
            <a:endParaRPr lang="en-US" sz="3980" dirty="0"/>
          </a:p>
        </p:txBody>
      </p:sp>
      <p:sp>
        <p:nvSpPr>
          <p:cNvPr id="5" name="Text 2"/>
          <p:cNvSpPr/>
          <p:nvPr/>
        </p:nvSpPr>
        <p:spPr>
          <a:xfrm>
            <a:off x="1477208" y="2548771"/>
            <a:ext cx="5591413" cy="1616869"/>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Enhancing signature-based detection involves leveraging threat intelligence data to identify and combat emerging cyber threats. By integrating threat intelligence feeds, IDS can proactively detect and respond to sophisticated attack patterns and malicious behaviors.</a:t>
            </a:r>
            <a:endParaRPr lang="en-US" sz="1592" dirty="0"/>
          </a:p>
        </p:txBody>
      </p:sp>
      <p:pic>
        <p:nvPicPr>
          <p:cNvPr id="6" name="Image 1" descr="preencoded.png"/>
          <p:cNvPicPr>
            <a:picLocks noChangeAspect="1"/>
          </p:cNvPicPr>
          <p:nvPr/>
        </p:nvPicPr>
        <p:blipFill>
          <a:blip r:embed="rId4"/>
          <a:stretch>
            <a:fillRect/>
          </a:stretch>
        </p:blipFill>
        <p:spPr>
          <a:xfrm>
            <a:off x="7569398" y="2594253"/>
            <a:ext cx="5591413" cy="55914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482923"/>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Overcoming challenges in anomaly-based detection</a:t>
            </a:r>
            <a:endParaRPr lang="en-US" sz="3980" dirty="0"/>
          </a:p>
        </p:txBody>
      </p:sp>
      <p:pic>
        <p:nvPicPr>
          <p:cNvPr id="5" name="Image 1" descr="preencoded.png"/>
          <p:cNvPicPr>
            <a:picLocks noChangeAspect="1"/>
          </p:cNvPicPr>
          <p:nvPr/>
        </p:nvPicPr>
        <p:blipFill>
          <a:blip r:embed="rId4"/>
          <a:stretch>
            <a:fillRect/>
          </a:stretch>
        </p:blipFill>
        <p:spPr>
          <a:xfrm>
            <a:off x="3432929" y="3150989"/>
            <a:ext cx="1926431" cy="1164908"/>
          </a:xfrm>
          <a:prstGeom prst="rect">
            <a:avLst/>
          </a:prstGeom>
        </p:spPr>
      </p:pic>
      <p:sp>
        <p:nvSpPr>
          <p:cNvPr id="6" name="Text 2"/>
          <p:cNvSpPr/>
          <p:nvPr/>
        </p:nvSpPr>
        <p:spPr>
          <a:xfrm>
            <a:off x="4358759" y="3675578"/>
            <a:ext cx="7465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1</a:t>
            </a:r>
            <a:endParaRPr lang="en-US" sz="1990" dirty="0"/>
          </a:p>
        </p:txBody>
      </p:sp>
      <p:sp>
        <p:nvSpPr>
          <p:cNvPr id="7" name="Text 3"/>
          <p:cNvSpPr/>
          <p:nvPr/>
        </p:nvSpPr>
        <p:spPr>
          <a:xfrm>
            <a:off x="5561528" y="3353157"/>
            <a:ext cx="4059436"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Data Collection and Preprocessing</a:t>
            </a:r>
            <a:endParaRPr lang="en-US" sz="1990" dirty="0"/>
          </a:p>
        </p:txBody>
      </p:sp>
      <p:sp>
        <p:nvSpPr>
          <p:cNvPr id="8" name="Text 4"/>
          <p:cNvSpPr/>
          <p:nvPr/>
        </p:nvSpPr>
        <p:spPr>
          <a:xfrm>
            <a:off x="5561528" y="3790355"/>
            <a:ext cx="4459843"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Automated data collection with normalization</a:t>
            </a:r>
            <a:endParaRPr lang="en-US" sz="1592" dirty="0"/>
          </a:p>
        </p:txBody>
      </p:sp>
      <p:sp>
        <p:nvSpPr>
          <p:cNvPr id="9" name="Shape 5"/>
          <p:cNvSpPr/>
          <p:nvPr/>
        </p:nvSpPr>
        <p:spPr>
          <a:xfrm>
            <a:off x="5409843" y="4318486"/>
            <a:ext cx="7692866" cy="20181"/>
          </a:xfrm>
          <a:prstGeom prst="roundRect">
            <a:avLst>
              <a:gd name="adj" fmla="val 450890"/>
            </a:avLst>
          </a:prstGeom>
          <a:solidFill>
            <a:srgbClr val="B8BFDF"/>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2469594" y="4366379"/>
            <a:ext cx="3852982" cy="1164908"/>
          </a:xfrm>
          <a:prstGeom prst="rect">
            <a:avLst/>
          </a:prstGeom>
        </p:spPr>
      </p:pic>
      <p:sp>
        <p:nvSpPr>
          <p:cNvPr id="11" name="Text 6"/>
          <p:cNvSpPr/>
          <p:nvPr/>
        </p:nvSpPr>
        <p:spPr>
          <a:xfrm>
            <a:off x="4330065" y="4746665"/>
            <a:ext cx="13180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2</a:t>
            </a:r>
            <a:endParaRPr lang="en-US" sz="1990" dirty="0"/>
          </a:p>
        </p:txBody>
      </p:sp>
      <p:sp>
        <p:nvSpPr>
          <p:cNvPr id="12" name="Text 7"/>
          <p:cNvSpPr/>
          <p:nvPr/>
        </p:nvSpPr>
        <p:spPr>
          <a:xfrm>
            <a:off x="6524744" y="4568547"/>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Algorithm Selection</a:t>
            </a:r>
            <a:endParaRPr lang="en-US" sz="1990" dirty="0"/>
          </a:p>
        </p:txBody>
      </p:sp>
      <p:sp>
        <p:nvSpPr>
          <p:cNvPr id="13" name="Text 8"/>
          <p:cNvSpPr/>
          <p:nvPr/>
        </p:nvSpPr>
        <p:spPr>
          <a:xfrm>
            <a:off x="6524744" y="5005745"/>
            <a:ext cx="5392579"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Utilizing the most suitable anomaly detection algorithm</a:t>
            </a:r>
            <a:endParaRPr lang="en-US" sz="1592" dirty="0"/>
          </a:p>
        </p:txBody>
      </p:sp>
      <p:sp>
        <p:nvSpPr>
          <p:cNvPr id="14" name="Shape 9"/>
          <p:cNvSpPr/>
          <p:nvPr/>
        </p:nvSpPr>
        <p:spPr>
          <a:xfrm>
            <a:off x="6373058" y="5533876"/>
            <a:ext cx="6729651" cy="20181"/>
          </a:xfrm>
          <a:prstGeom prst="roundRect">
            <a:avLst>
              <a:gd name="adj" fmla="val 450890"/>
            </a:avLst>
          </a:prstGeom>
          <a:solidFill>
            <a:srgbClr val="B8BFDF"/>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1506379" y="5581769"/>
            <a:ext cx="5779532" cy="1164908"/>
          </a:xfrm>
          <a:prstGeom prst="rect">
            <a:avLst/>
          </a:prstGeom>
        </p:spPr>
      </p:pic>
      <p:sp>
        <p:nvSpPr>
          <p:cNvPr id="16" name="Text 10"/>
          <p:cNvSpPr/>
          <p:nvPr/>
        </p:nvSpPr>
        <p:spPr>
          <a:xfrm>
            <a:off x="4325064" y="5962055"/>
            <a:ext cx="141923"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3</a:t>
            </a:r>
            <a:endParaRPr lang="en-US" sz="1990" dirty="0"/>
          </a:p>
        </p:txBody>
      </p:sp>
      <p:sp>
        <p:nvSpPr>
          <p:cNvPr id="17" name="Text 11"/>
          <p:cNvSpPr/>
          <p:nvPr/>
        </p:nvSpPr>
        <p:spPr>
          <a:xfrm>
            <a:off x="7488079" y="5783937"/>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Threshold Setting</a:t>
            </a:r>
            <a:endParaRPr lang="en-US" sz="1990" dirty="0"/>
          </a:p>
        </p:txBody>
      </p:sp>
      <p:sp>
        <p:nvSpPr>
          <p:cNvPr id="18" name="Text 12"/>
          <p:cNvSpPr/>
          <p:nvPr/>
        </p:nvSpPr>
        <p:spPr>
          <a:xfrm>
            <a:off x="7488079" y="6221135"/>
            <a:ext cx="4885849"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Defining optimal thresholds for anomaly detection</a:t>
            </a:r>
            <a:endParaRPr lang="en-US" sz="159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748195"/>
            <a:ext cx="9467612"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Advanced techniques for detecting APTs</a:t>
            </a:r>
            <a:endParaRPr lang="en-US" sz="3980" dirty="0"/>
          </a:p>
        </p:txBody>
      </p:sp>
      <p:sp>
        <p:nvSpPr>
          <p:cNvPr id="5" name="Shape 2"/>
          <p:cNvSpPr/>
          <p:nvPr/>
        </p:nvSpPr>
        <p:spPr>
          <a:xfrm>
            <a:off x="1477208" y="2784396"/>
            <a:ext cx="1945957"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6" name="Text 3"/>
          <p:cNvSpPr/>
          <p:nvPr/>
        </p:nvSpPr>
        <p:spPr>
          <a:xfrm>
            <a:off x="1686997" y="3164681"/>
            <a:ext cx="7465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1</a:t>
            </a:r>
            <a:endParaRPr lang="en-US" sz="1990" dirty="0"/>
          </a:p>
        </p:txBody>
      </p:sp>
      <p:sp>
        <p:nvSpPr>
          <p:cNvPr id="7" name="Text 4"/>
          <p:cNvSpPr/>
          <p:nvPr/>
        </p:nvSpPr>
        <p:spPr>
          <a:xfrm>
            <a:off x="3625334" y="2986564"/>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Behavioral Analysis</a:t>
            </a:r>
            <a:endParaRPr lang="en-US" sz="1990" dirty="0"/>
          </a:p>
        </p:txBody>
      </p:sp>
      <p:sp>
        <p:nvSpPr>
          <p:cNvPr id="8" name="Text 5"/>
          <p:cNvSpPr/>
          <p:nvPr/>
        </p:nvSpPr>
        <p:spPr>
          <a:xfrm>
            <a:off x="3625334" y="3423761"/>
            <a:ext cx="3713202"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Identifying deviations in user behavior</a:t>
            </a:r>
            <a:endParaRPr lang="en-US" sz="1592" dirty="0"/>
          </a:p>
        </p:txBody>
      </p:sp>
      <p:sp>
        <p:nvSpPr>
          <p:cNvPr id="9" name="Shape 6"/>
          <p:cNvSpPr/>
          <p:nvPr/>
        </p:nvSpPr>
        <p:spPr>
          <a:xfrm>
            <a:off x="3524250" y="3926651"/>
            <a:ext cx="9527858" cy="20181"/>
          </a:xfrm>
          <a:prstGeom prst="roundRect">
            <a:avLst>
              <a:gd name="adj" fmla="val 450890"/>
            </a:avLst>
          </a:prstGeom>
          <a:solidFill>
            <a:srgbClr val="B8BFDF"/>
          </a:solidFill>
          <a:ln/>
        </p:spPr>
        <p:txBody>
          <a:bodyPr/>
          <a:lstStyle/>
          <a:p>
            <a:endParaRPr lang="en-US"/>
          </a:p>
        </p:txBody>
      </p:sp>
      <p:sp>
        <p:nvSpPr>
          <p:cNvPr id="10" name="Shape 7"/>
          <p:cNvSpPr/>
          <p:nvPr/>
        </p:nvSpPr>
        <p:spPr>
          <a:xfrm>
            <a:off x="1477208" y="4050387"/>
            <a:ext cx="3891915"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686997" y="4430673"/>
            <a:ext cx="13180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2</a:t>
            </a:r>
            <a:endParaRPr lang="en-US" sz="1990" dirty="0"/>
          </a:p>
        </p:txBody>
      </p:sp>
      <p:sp>
        <p:nvSpPr>
          <p:cNvPr id="12" name="Text 9"/>
          <p:cNvSpPr/>
          <p:nvPr/>
        </p:nvSpPr>
        <p:spPr>
          <a:xfrm>
            <a:off x="5571292" y="4252555"/>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Threat Hunting</a:t>
            </a:r>
            <a:endParaRPr lang="en-US" sz="1990" dirty="0"/>
          </a:p>
        </p:txBody>
      </p:sp>
      <p:sp>
        <p:nvSpPr>
          <p:cNvPr id="13" name="Text 10"/>
          <p:cNvSpPr/>
          <p:nvPr/>
        </p:nvSpPr>
        <p:spPr>
          <a:xfrm>
            <a:off x="5571292" y="4689753"/>
            <a:ext cx="3859292"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Proactively searching for APT indicators</a:t>
            </a:r>
            <a:endParaRPr lang="en-US" sz="1592" dirty="0"/>
          </a:p>
        </p:txBody>
      </p:sp>
      <p:sp>
        <p:nvSpPr>
          <p:cNvPr id="14" name="Shape 11"/>
          <p:cNvSpPr/>
          <p:nvPr/>
        </p:nvSpPr>
        <p:spPr>
          <a:xfrm>
            <a:off x="5470207" y="5192643"/>
            <a:ext cx="7581900" cy="20181"/>
          </a:xfrm>
          <a:prstGeom prst="roundRect">
            <a:avLst>
              <a:gd name="adj" fmla="val 450890"/>
            </a:avLst>
          </a:prstGeom>
          <a:solidFill>
            <a:srgbClr val="B8BFDF"/>
          </a:solidFill>
          <a:ln/>
        </p:spPr>
        <p:txBody>
          <a:bodyPr/>
          <a:lstStyle/>
          <a:p>
            <a:endParaRPr lang="en-US"/>
          </a:p>
        </p:txBody>
      </p:sp>
      <p:sp>
        <p:nvSpPr>
          <p:cNvPr id="15" name="Shape 12"/>
          <p:cNvSpPr/>
          <p:nvPr/>
        </p:nvSpPr>
        <p:spPr>
          <a:xfrm>
            <a:off x="1477208" y="5316379"/>
            <a:ext cx="5837992" cy="1164908"/>
          </a:xfrm>
          <a:prstGeom prst="roundRect">
            <a:avLst>
              <a:gd name="adj" fmla="val 7811"/>
            </a:avLst>
          </a:prstGeom>
          <a:solidFill>
            <a:srgbClr val="D2D9F9"/>
          </a:solidFill>
          <a:ln w="7620">
            <a:solidFill>
              <a:srgbClr val="B8BFDF"/>
            </a:solidFill>
            <a:prstDash val="solid"/>
          </a:ln>
        </p:spPr>
        <p:txBody>
          <a:bodyPr/>
          <a:lstStyle/>
          <a:p>
            <a:endParaRPr lang="en-US"/>
          </a:p>
        </p:txBody>
      </p:sp>
      <p:sp>
        <p:nvSpPr>
          <p:cNvPr id="16" name="Text 13"/>
          <p:cNvSpPr/>
          <p:nvPr/>
        </p:nvSpPr>
        <p:spPr>
          <a:xfrm>
            <a:off x="1686997" y="5696664"/>
            <a:ext cx="141923"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3</a:t>
            </a:r>
            <a:endParaRPr lang="en-US" sz="1990" dirty="0"/>
          </a:p>
        </p:txBody>
      </p:sp>
      <p:sp>
        <p:nvSpPr>
          <p:cNvPr id="17" name="Text 14"/>
          <p:cNvSpPr/>
          <p:nvPr/>
        </p:nvSpPr>
        <p:spPr>
          <a:xfrm>
            <a:off x="7517368" y="5518547"/>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Sandboxing</a:t>
            </a:r>
            <a:endParaRPr lang="en-US" sz="1990" dirty="0"/>
          </a:p>
        </p:txBody>
      </p:sp>
      <p:sp>
        <p:nvSpPr>
          <p:cNvPr id="18" name="Text 15"/>
          <p:cNvSpPr/>
          <p:nvPr/>
        </p:nvSpPr>
        <p:spPr>
          <a:xfrm>
            <a:off x="7517368" y="5955744"/>
            <a:ext cx="3741182"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Isolating and analyzing suspicious files</a:t>
            </a:r>
            <a:endParaRPr lang="en-US" sz="159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135862"/>
            <a:ext cx="10483572"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Log management and analysis best practices</a:t>
            </a:r>
            <a:endParaRPr lang="en-US" sz="3980" dirty="0"/>
          </a:p>
        </p:txBody>
      </p:sp>
      <p:sp>
        <p:nvSpPr>
          <p:cNvPr id="5" name="Shape 2"/>
          <p:cNvSpPr/>
          <p:nvPr/>
        </p:nvSpPr>
        <p:spPr>
          <a:xfrm>
            <a:off x="1477208" y="3172063"/>
            <a:ext cx="11675983" cy="2921556"/>
          </a:xfrm>
          <a:prstGeom prst="roundRect">
            <a:avLst>
              <a:gd name="adj" fmla="val 3115"/>
            </a:avLst>
          </a:prstGeom>
          <a:noFill/>
          <a:ln w="7620">
            <a:solidFill>
              <a:srgbClr val="000000">
                <a:alpha val="8000"/>
              </a:srgbClr>
            </a:solidFill>
            <a:prstDash val="solid"/>
          </a:ln>
        </p:spPr>
        <p:txBody>
          <a:bodyPr/>
          <a:lstStyle/>
          <a:p>
            <a:endParaRPr lang="en-US"/>
          </a:p>
        </p:txBody>
      </p:sp>
      <p:sp>
        <p:nvSpPr>
          <p:cNvPr id="6" name="Shape 3"/>
          <p:cNvSpPr/>
          <p:nvPr/>
        </p:nvSpPr>
        <p:spPr>
          <a:xfrm>
            <a:off x="1484828" y="3179683"/>
            <a:ext cx="11660743" cy="581263"/>
          </a:xfrm>
          <a:prstGeom prst="rect">
            <a:avLst/>
          </a:prstGeom>
          <a:solidFill>
            <a:srgbClr val="FFFFFF">
              <a:alpha val="4000"/>
            </a:srgbClr>
          </a:solidFill>
          <a:ln/>
        </p:spPr>
        <p:txBody>
          <a:bodyPr/>
          <a:lstStyle/>
          <a:p>
            <a:endParaRPr lang="en-US"/>
          </a:p>
        </p:txBody>
      </p:sp>
      <p:sp>
        <p:nvSpPr>
          <p:cNvPr id="7" name="Text 4"/>
          <p:cNvSpPr/>
          <p:nvPr/>
        </p:nvSpPr>
        <p:spPr>
          <a:xfrm>
            <a:off x="1686997" y="3308628"/>
            <a:ext cx="11256407"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Regularly review and update log retention policies</a:t>
            </a:r>
            <a:endParaRPr lang="en-US" sz="1592" dirty="0"/>
          </a:p>
        </p:txBody>
      </p:sp>
      <p:sp>
        <p:nvSpPr>
          <p:cNvPr id="8" name="Shape 5"/>
          <p:cNvSpPr/>
          <p:nvPr/>
        </p:nvSpPr>
        <p:spPr>
          <a:xfrm>
            <a:off x="1484828" y="3760946"/>
            <a:ext cx="11660743" cy="581263"/>
          </a:xfrm>
          <a:prstGeom prst="rect">
            <a:avLst/>
          </a:prstGeom>
          <a:solidFill>
            <a:srgbClr val="000000">
              <a:alpha val="4000"/>
            </a:srgbClr>
          </a:solidFill>
          <a:ln/>
        </p:spPr>
        <p:txBody>
          <a:bodyPr/>
          <a:lstStyle/>
          <a:p>
            <a:endParaRPr lang="en-US"/>
          </a:p>
        </p:txBody>
      </p:sp>
      <p:sp>
        <p:nvSpPr>
          <p:cNvPr id="9" name="Text 6"/>
          <p:cNvSpPr/>
          <p:nvPr/>
        </p:nvSpPr>
        <p:spPr>
          <a:xfrm>
            <a:off x="1686997" y="3889891"/>
            <a:ext cx="11256407"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Implement centralized log management and storage</a:t>
            </a:r>
            <a:endParaRPr lang="en-US" sz="1592" dirty="0"/>
          </a:p>
        </p:txBody>
      </p:sp>
      <p:sp>
        <p:nvSpPr>
          <p:cNvPr id="10" name="Shape 7"/>
          <p:cNvSpPr/>
          <p:nvPr/>
        </p:nvSpPr>
        <p:spPr>
          <a:xfrm>
            <a:off x="1484828" y="4342209"/>
            <a:ext cx="11660743" cy="581263"/>
          </a:xfrm>
          <a:prstGeom prst="rect">
            <a:avLst/>
          </a:prstGeom>
          <a:solidFill>
            <a:srgbClr val="FFFFFF">
              <a:alpha val="4000"/>
            </a:srgbClr>
          </a:solidFill>
          <a:ln/>
        </p:spPr>
        <p:txBody>
          <a:bodyPr/>
          <a:lstStyle/>
          <a:p>
            <a:endParaRPr lang="en-US"/>
          </a:p>
        </p:txBody>
      </p:sp>
      <p:sp>
        <p:nvSpPr>
          <p:cNvPr id="11" name="Text 8"/>
          <p:cNvSpPr/>
          <p:nvPr/>
        </p:nvSpPr>
        <p:spPr>
          <a:xfrm>
            <a:off x="1686997" y="4471154"/>
            <a:ext cx="11256407"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Use log analysis tools to identify patterns and anomalies</a:t>
            </a:r>
            <a:endParaRPr lang="en-US" sz="1592" dirty="0"/>
          </a:p>
        </p:txBody>
      </p:sp>
      <p:sp>
        <p:nvSpPr>
          <p:cNvPr id="12" name="Shape 9"/>
          <p:cNvSpPr/>
          <p:nvPr/>
        </p:nvSpPr>
        <p:spPr>
          <a:xfrm>
            <a:off x="1484828" y="4923472"/>
            <a:ext cx="11660743" cy="581263"/>
          </a:xfrm>
          <a:prstGeom prst="rect">
            <a:avLst/>
          </a:prstGeom>
          <a:solidFill>
            <a:srgbClr val="000000">
              <a:alpha val="4000"/>
            </a:srgbClr>
          </a:solidFill>
          <a:ln/>
        </p:spPr>
        <p:txBody>
          <a:bodyPr/>
          <a:lstStyle/>
          <a:p>
            <a:endParaRPr lang="en-US"/>
          </a:p>
        </p:txBody>
      </p:sp>
      <p:sp>
        <p:nvSpPr>
          <p:cNvPr id="13" name="Text 10"/>
          <p:cNvSpPr/>
          <p:nvPr/>
        </p:nvSpPr>
        <p:spPr>
          <a:xfrm>
            <a:off x="1686997" y="5052417"/>
            <a:ext cx="11256407"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Develop a standardized log format for easier analysis</a:t>
            </a:r>
            <a:endParaRPr lang="en-US" sz="1592" dirty="0"/>
          </a:p>
        </p:txBody>
      </p:sp>
      <p:sp>
        <p:nvSpPr>
          <p:cNvPr id="14" name="Shape 11"/>
          <p:cNvSpPr/>
          <p:nvPr/>
        </p:nvSpPr>
        <p:spPr>
          <a:xfrm>
            <a:off x="1484828" y="5504736"/>
            <a:ext cx="11660743" cy="581263"/>
          </a:xfrm>
          <a:prstGeom prst="rect">
            <a:avLst/>
          </a:prstGeom>
          <a:solidFill>
            <a:srgbClr val="FFFFFF">
              <a:alpha val="4000"/>
            </a:srgbClr>
          </a:solidFill>
          <a:ln/>
        </p:spPr>
        <p:txBody>
          <a:bodyPr/>
          <a:lstStyle/>
          <a:p>
            <a:endParaRPr lang="en-US"/>
          </a:p>
        </p:txBody>
      </p:sp>
      <p:sp>
        <p:nvSpPr>
          <p:cNvPr id="15" name="Text 12"/>
          <p:cNvSpPr/>
          <p:nvPr/>
        </p:nvSpPr>
        <p:spPr>
          <a:xfrm>
            <a:off x="1686997" y="5633680"/>
            <a:ext cx="11256407" cy="323374"/>
          </a:xfrm>
          <a:prstGeom prst="rect">
            <a:avLst/>
          </a:prstGeom>
          <a:noFill/>
          <a:ln/>
        </p:spPr>
        <p:txBody>
          <a:bodyPr wrap="non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Establish clear roles and responsibilities for log management</a:t>
            </a:r>
            <a:endParaRPr lang="en-US" sz="159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081689"/>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Ensuring Compliance with Privacy and Legal Requirements</a:t>
            </a:r>
            <a:endParaRPr lang="en-US" sz="3980" dirty="0"/>
          </a:p>
        </p:txBody>
      </p:sp>
      <p:pic>
        <p:nvPicPr>
          <p:cNvPr id="5" name="Image 1" descr="preencoded.png"/>
          <p:cNvPicPr>
            <a:picLocks noChangeAspect="1"/>
          </p:cNvPicPr>
          <p:nvPr/>
        </p:nvPicPr>
        <p:blipFill>
          <a:blip r:embed="rId4"/>
          <a:stretch>
            <a:fillRect/>
          </a:stretch>
        </p:blipFill>
        <p:spPr>
          <a:xfrm>
            <a:off x="1477208" y="3749754"/>
            <a:ext cx="3891915" cy="808792"/>
          </a:xfrm>
          <a:prstGeom prst="rect">
            <a:avLst/>
          </a:prstGeom>
        </p:spPr>
      </p:pic>
      <p:sp>
        <p:nvSpPr>
          <p:cNvPr id="6" name="Text 2"/>
          <p:cNvSpPr/>
          <p:nvPr/>
        </p:nvSpPr>
        <p:spPr>
          <a:xfrm>
            <a:off x="1679377" y="4861798"/>
            <a:ext cx="334160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Data Protection Regulations</a:t>
            </a:r>
            <a:endParaRPr lang="en-US" sz="1990" dirty="0"/>
          </a:p>
        </p:txBody>
      </p:sp>
      <p:sp>
        <p:nvSpPr>
          <p:cNvPr id="7" name="Text 3"/>
          <p:cNvSpPr/>
          <p:nvPr/>
        </p:nvSpPr>
        <p:spPr>
          <a:xfrm>
            <a:off x="1679377" y="5298996"/>
            <a:ext cx="3487579"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Stay updated with GDPR, CCPA, and other privacy laws.</a:t>
            </a:r>
            <a:endParaRPr lang="en-US" sz="1592" dirty="0"/>
          </a:p>
        </p:txBody>
      </p:sp>
      <p:pic>
        <p:nvPicPr>
          <p:cNvPr id="8" name="Image 2" descr="preencoded.png"/>
          <p:cNvPicPr>
            <a:picLocks noChangeAspect="1"/>
          </p:cNvPicPr>
          <p:nvPr/>
        </p:nvPicPr>
        <p:blipFill>
          <a:blip r:embed="rId5"/>
          <a:stretch>
            <a:fillRect/>
          </a:stretch>
        </p:blipFill>
        <p:spPr>
          <a:xfrm>
            <a:off x="5369123" y="3749754"/>
            <a:ext cx="3892034" cy="808792"/>
          </a:xfrm>
          <a:prstGeom prst="rect">
            <a:avLst/>
          </a:prstGeom>
        </p:spPr>
      </p:pic>
      <p:sp>
        <p:nvSpPr>
          <p:cNvPr id="9" name="Text 4"/>
          <p:cNvSpPr/>
          <p:nvPr/>
        </p:nvSpPr>
        <p:spPr>
          <a:xfrm>
            <a:off x="5571292" y="4861798"/>
            <a:ext cx="3187660"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Legal Compliance Training</a:t>
            </a:r>
            <a:endParaRPr lang="en-US" sz="1990" dirty="0"/>
          </a:p>
        </p:txBody>
      </p:sp>
      <p:sp>
        <p:nvSpPr>
          <p:cNvPr id="10" name="Text 5"/>
          <p:cNvSpPr/>
          <p:nvPr/>
        </p:nvSpPr>
        <p:spPr>
          <a:xfrm>
            <a:off x="5571292" y="5298996"/>
            <a:ext cx="3487698"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Train staff on legal requirements to ensure adherence.</a:t>
            </a:r>
            <a:endParaRPr lang="en-US" sz="1592" dirty="0"/>
          </a:p>
        </p:txBody>
      </p:sp>
      <p:pic>
        <p:nvPicPr>
          <p:cNvPr id="11" name="Image 3" descr="preencoded.png"/>
          <p:cNvPicPr>
            <a:picLocks noChangeAspect="1"/>
          </p:cNvPicPr>
          <p:nvPr/>
        </p:nvPicPr>
        <p:blipFill>
          <a:blip r:embed="rId6"/>
          <a:stretch>
            <a:fillRect/>
          </a:stretch>
        </p:blipFill>
        <p:spPr>
          <a:xfrm>
            <a:off x="9261158" y="3749754"/>
            <a:ext cx="3892034" cy="808792"/>
          </a:xfrm>
          <a:prstGeom prst="rect">
            <a:avLst/>
          </a:prstGeom>
        </p:spPr>
      </p:pic>
      <p:sp>
        <p:nvSpPr>
          <p:cNvPr id="12" name="Text 6"/>
          <p:cNvSpPr/>
          <p:nvPr/>
        </p:nvSpPr>
        <p:spPr>
          <a:xfrm>
            <a:off x="9463326" y="4861798"/>
            <a:ext cx="2736890"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Regular Privacy Audits</a:t>
            </a:r>
            <a:endParaRPr lang="en-US" sz="1990" dirty="0"/>
          </a:p>
        </p:txBody>
      </p:sp>
      <p:sp>
        <p:nvSpPr>
          <p:cNvPr id="13" name="Text 7"/>
          <p:cNvSpPr/>
          <p:nvPr/>
        </p:nvSpPr>
        <p:spPr>
          <a:xfrm>
            <a:off x="9463326" y="5298996"/>
            <a:ext cx="3487698"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Conduct audits to maintain data privacy and legal compliance.</a:t>
            </a:r>
            <a:endParaRPr lang="en-US" sz="159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719018" y="404455"/>
            <a:ext cx="4947047" cy="7420689"/>
          </a:xfrm>
          <a:prstGeom prst="rect">
            <a:avLst/>
          </a:prstGeom>
        </p:spPr>
      </p:pic>
      <p:sp>
        <p:nvSpPr>
          <p:cNvPr id="5" name="Text 1"/>
          <p:cNvSpPr/>
          <p:nvPr/>
        </p:nvSpPr>
        <p:spPr>
          <a:xfrm>
            <a:off x="6424255" y="2280285"/>
            <a:ext cx="6728817"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Challenges in IDS design and deployment</a:t>
            </a:r>
            <a:endParaRPr lang="en-US" sz="3980" dirty="0"/>
          </a:p>
        </p:txBody>
      </p:sp>
      <p:sp>
        <p:nvSpPr>
          <p:cNvPr id="6" name="Text 2"/>
          <p:cNvSpPr/>
          <p:nvPr/>
        </p:nvSpPr>
        <p:spPr>
          <a:xfrm>
            <a:off x="6747748" y="3847267"/>
            <a:ext cx="6405324" cy="646748"/>
          </a:xfrm>
          <a:prstGeom prst="rect">
            <a:avLst/>
          </a:prstGeom>
          <a:noFill/>
          <a:ln/>
        </p:spPr>
        <p:txBody>
          <a:bodyPr wrap="square" rtlCol="0" anchor="t"/>
          <a:lstStyle/>
          <a:p>
            <a:pPr marL="342900" indent="-342900" algn="l">
              <a:lnSpc>
                <a:spcPts val="2548"/>
              </a:lnSpc>
              <a:buSzPct val="100000"/>
              <a:buChar char="•"/>
            </a:pPr>
            <a:r>
              <a:rPr lang="en-US" sz="1592" b="1" dirty="0">
                <a:solidFill>
                  <a:srgbClr val="404155"/>
                </a:solidFill>
                <a:latin typeface="Nobile" pitchFamily="34" charset="0"/>
                <a:ea typeface="Nobile" pitchFamily="34" charset="-122"/>
                <a:cs typeface="Nobile" pitchFamily="34" charset="-120"/>
              </a:rPr>
              <a:t>Scalability:</a:t>
            </a:r>
            <a:r>
              <a:rPr lang="en-US" sz="1592" dirty="0">
                <a:solidFill>
                  <a:srgbClr val="404155"/>
                </a:solidFill>
                <a:latin typeface="Nobile" pitchFamily="34" charset="0"/>
                <a:ea typeface="Nobile" pitchFamily="34" charset="-122"/>
                <a:cs typeface="Nobile" pitchFamily="34" charset="-120"/>
              </a:rPr>
              <a:t> Designing IDS for large networks with heavy traffic loads</a:t>
            </a:r>
            <a:endParaRPr lang="en-US" sz="1592" dirty="0"/>
          </a:p>
        </p:txBody>
      </p:sp>
      <p:sp>
        <p:nvSpPr>
          <p:cNvPr id="7" name="Text 3"/>
          <p:cNvSpPr/>
          <p:nvPr/>
        </p:nvSpPr>
        <p:spPr>
          <a:xfrm>
            <a:off x="6747748" y="4574858"/>
            <a:ext cx="6405324" cy="646748"/>
          </a:xfrm>
          <a:prstGeom prst="rect">
            <a:avLst/>
          </a:prstGeom>
          <a:noFill/>
          <a:ln/>
        </p:spPr>
        <p:txBody>
          <a:bodyPr wrap="square" rtlCol="0" anchor="t"/>
          <a:lstStyle/>
          <a:p>
            <a:pPr marL="342900" indent="-342900" algn="l">
              <a:lnSpc>
                <a:spcPts val="2548"/>
              </a:lnSpc>
              <a:buSzPct val="100000"/>
              <a:buChar char="•"/>
            </a:pPr>
            <a:r>
              <a:rPr lang="en-US" sz="1592" b="1" dirty="0">
                <a:solidFill>
                  <a:srgbClr val="404155"/>
                </a:solidFill>
                <a:latin typeface="Nobile" pitchFamily="34" charset="0"/>
                <a:ea typeface="Nobile" pitchFamily="34" charset="-122"/>
                <a:cs typeface="Nobile" pitchFamily="34" charset="-120"/>
              </a:rPr>
              <a:t>Performance Impact:</a:t>
            </a:r>
            <a:r>
              <a:rPr lang="en-US" sz="1592" dirty="0">
                <a:solidFill>
                  <a:srgbClr val="404155"/>
                </a:solidFill>
                <a:latin typeface="Nobile" pitchFamily="34" charset="0"/>
                <a:ea typeface="Nobile" pitchFamily="34" charset="-122"/>
                <a:cs typeface="Nobile" pitchFamily="34" charset="-120"/>
              </a:rPr>
              <a:t> Minimizing network traffic impact without compromising detection</a:t>
            </a:r>
            <a:endParaRPr lang="en-US" sz="1592" dirty="0"/>
          </a:p>
        </p:txBody>
      </p:sp>
      <p:sp>
        <p:nvSpPr>
          <p:cNvPr id="8" name="Text 4"/>
          <p:cNvSpPr/>
          <p:nvPr/>
        </p:nvSpPr>
        <p:spPr>
          <a:xfrm>
            <a:off x="6747748" y="5302448"/>
            <a:ext cx="6405324" cy="646748"/>
          </a:xfrm>
          <a:prstGeom prst="rect">
            <a:avLst/>
          </a:prstGeom>
          <a:noFill/>
          <a:ln/>
        </p:spPr>
        <p:txBody>
          <a:bodyPr wrap="square" rtlCol="0" anchor="t"/>
          <a:lstStyle/>
          <a:p>
            <a:pPr marL="342900" indent="-342900" algn="l">
              <a:lnSpc>
                <a:spcPts val="2548"/>
              </a:lnSpc>
              <a:buSzPct val="100000"/>
              <a:buChar char="•"/>
            </a:pPr>
            <a:r>
              <a:rPr lang="en-US" sz="1592" b="1" dirty="0">
                <a:solidFill>
                  <a:srgbClr val="404155"/>
                </a:solidFill>
                <a:latin typeface="Nobile" pitchFamily="34" charset="0"/>
                <a:ea typeface="Nobile" pitchFamily="34" charset="-122"/>
                <a:cs typeface="Nobile" pitchFamily="34" charset="-120"/>
              </a:rPr>
              <a:t>False Positives/Negatives:</a:t>
            </a:r>
            <a:r>
              <a:rPr lang="en-US" sz="1592" dirty="0">
                <a:solidFill>
                  <a:srgbClr val="404155"/>
                </a:solidFill>
                <a:latin typeface="Nobile" pitchFamily="34" charset="0"/>
                <a:ea typeface="Nobile" pitchFamily="34" charset="-122"/>
                <a:cs typeface="Nobile" pitchFamily="34" charset="-120"/>
              </a:rPr>
              <a:t> Addressing accuracy and efficiency challenges in detection</a:t>
            </a:r>
            <a:endParaRPr lang="en-US" sz="1592"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719018" y="404455"/>
            <a:ext cx="3298031" cy="7420689"/>
          </a:xfrm>
          <a:prstGeom prst="rect">
            <a:avLst/>
          </a:prstGeom>
        </p:spPr>
      </p:pic>
      <p:sp>
        <p:nvSpPr>
          <p:cNvPr id="5" name="Text 1"/>
          <p:cNvSpPr/>
          <p:nvPr/>
        </p:nvSpPr>
        <p:spPr>
          <a:xfrm>
            <a:off x="4775240" y="1599248"/>
            <a:ext cx="837783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Training and Awareness Programs for IDS Users</a:t>
            </a:r>
            <a:endParaRPr lang="en-US" sz="3980" dirty="0"/>
          </a:p>
        </p:txBody>
      </p:sp>
      <p:sp>
        <p:nvSpPr>
          <p:cNvPr id="6" name="Shape 2"/>
          <p:cNvSpPr/>
          <p:nvPr/>
        </p:nvSpPr>
        <p:spPr>
          <a:xfrm>
            <a:off x="4775240" y="3386733"/>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7" name="Text 3"/>
          <p:cNvSpPr/>
          <p:nvPr/>
        </p:nvSpPr>
        <p:spPr>
          <a:xfrm>
            <a:off x="5307092" y="3393638"/>
            <a:ext cx="3104198"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Regular Training Sessions</a:t>
            </a:r>
            <a:endParaRPr lang="en-US" sz="1990" dirty="0"/>
          </a:p>
        </p:txBody>
      </p:sp>
      <p:sp>
        <p:nvSpPr>
          <p:cNvPr id="8" name="Text 4"/>
          <p:cNvSpPr/>
          <p:nvPr/>
        </p:nvSpPr>
        <p:spPr>
          <a:xfrm>
            <a:off x="5307092" y="3830836"/>
            <a:ext cx="3556040"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Interactive workshops to educate users on identifying and responding to potential threats.</a:t>
            </a:r>
            <a:endParaRPr lang="en-US" sz="1592" dirty="0"/>
          </a:p>
        </p:txBody>
      </p:sp>
      <p:sp>
        <p:nvSpPr>
          <p:cNvPr id="9" name="Shape 5"/>
          <p:cNvSpPr/>
          <p:nvPr/>
        </p:nvSpPr>
        <p:spPr>
          <a:xfrm>
            <a:off x="9065300" y="3386733"/>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10" name="Text 6"/>
          <p:cNvSpPr/>
          <p:nvPr/>
        </p:nvSpPr>
        <p:spPr>
          <a:xfrm>
            <a:off x="9597152" y="3393638"/>
            <a:ext cx="3556040" cy="631746"/>
          </a:xfrm>
          <a:prstGeom prst="rect">
            <a:avLst/>
          </a:prstGeom>
          <a:noFill/>
          <a:ln/>
        </p:spPr>
        <p:txBody>
          <a:bodyPr wrap="squar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Social Engineering Awareness</a:t>
            </a:r>
            <a:endParaRPr lang="en-US" sz="1990" dirty="0"/>
          </a:p>
        </p:txBody>
      </p:sp>
      <p:sp>
        <p:nvSpPr>
          <p:cNvPr id="11" name="Text 7"/>
          <p:cNvSpPr/>
          <p:nvPr/>
        </p:nvSpPr>
        <p:spPr>
          <a:xfrm>
            <a:off x="9597152" y="4146709"/>
            <a:ext cx="3556040"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Training to recognize and respond to social engineering tactics used by attackers.</a:t>
            </a:r>
            <a:endParaRPr lang="en-US" sz="1592" dirty="0"/>
          </a:p>
        </p:txBody>
      </p:sp>
      <p:sp>
        <p:nvSpPr>
          <p:cNvPr id="12" name="Shape 8"/>
          <p:cNvSpPr/>
          <p:nvPr/>
        </p:nvSpPr>
        <p:spPr>
          <a:xfrm>
            <a:off x="4775240" y="5539502"/>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13" name="Text 9"/>
          <p:cNvSpPr/>
          <p:nvPr/>
        </p:nvSpPr>
        <p:spPr>
          <a:xfrm>
            <a:off x="5307092" y="5546408"/>
            <a:ext cx="3277553"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Simulated Attack Scenarios</a:t>
            </a:r>
            <a:endParaRPr lang="en-US" sz="1990" dirty="0"/>
          </a:p>
        </p:txBody>
      </p:sp>
      <p:sp>
        <p:nvSpPr>
          <p:cNvPr id="14" name="Text 10"/>
          <p:cNvSpPr/>
          <p:nvPr/>
        </p:nvSpPr>
        <p:spPr>
          <a:xfrm>
            <a:off x="5307092" y="5983605"/>
            <a:ext cx="7845981"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Realistic simulations to train users in handling actual intrusion attempts effectively.</a:t>
            </a:r>
            <a:endParaRPr lang="en-US" sz="1592"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719018" y="404455"/>
            <a:ext cx="3298031" cy="7420689"/>
          </a:xfrm>
          <a:prstGeom prst="rect">
            <a:avLst/>
          </a:prstGeom>
        </p:spPr>
      </p:pic>
      <p:sp>
        <p:nvSpPr>
          <p:cNvPr id="5" name="Text 1"/>
          <p:cNvSpPr/>
          <p:nvPr/>
        </p:nvSpPr>
        <p:spPr>
          <a:xfrm>
            <a:off x="4775240" y="1058347"/>
            <a:ext cx="837783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Continuous Monitoring and Updating of IDS Rules</a:t>
            </a:r>
            <a:endParaRPr lang="en-US" sz="3980" dirty="0"/>
          </a:p>
        </p:txBody>
      </p:sp>
      <p:sp>
        <p:nvSpPr>
          <p:cNvPr id="6" name="Shape 2"/>
          <p:cNvSpPr/>
          <p:nvPr/>
        </p:nvSpPr>
        <p:spPr>
          <a:xfrm>
            <a:off x="5058370" y="2625328"/>
            <a:ext cx="40362" cy="4545806"/>
          </a:xfrm>
          <a:prstGeom prst="roundRect">
            <a:avLst>
              <a:gd name="adj" fmla="val 225445"/>
            </a:avLst>
          </a:prstGeom>
          <a:solidFill>
            <a:srgbClr val="B8BFDF"/>
          </a:solidFill>
          <a:ln/>
        </p:spPr>
        <p:txBody>
          <a:bodyPr/>
          <a:lstStyle/>
          <a:p>
            <a:endParaRPr lang="en-US"/>
          </a:p>
        </p:txBody>
      </p:sp>
      <p:sp>
        <p:nvSpPr>
          <p:cNvPr id="7" name="Shape 3"/>
          <p:cNvSpPr/>
          <p:nvPr/>
        </p:nvSpPr>
        <p:spPr>
          <a:xfrm>
            <a:off x="5290423" y="2990433"/>
            <a:ext cx="707708" cy="40362"/>
          </a:xfrm>
          <a:prstGeom prst="roundRect">
            <a:avLst>
              <a:gd name="adj" fmla="val 225445"/>
            </a:avLst>
          </a:prstGeom>
          <a:solidFill>
            <a:srgbClr val="B8BFDF"/>
          </a:solidFill>
          <a:ln/>
        </p:spPr>
        <p:txBody>
          <a:bodyPr/>
          <a:lstStyle/>
          <a:p>
            <a:endParaRPr lang="en-US"/>
          </a:p>
        </p:txBody>
      </p:sp>
      <p:sp>
        <p:nvSpPr>
          <p:cNvPr id="8" name="Shape 4"/>
          <p:cNvSpPr/>
          <p:nvPr/>
        </p:nvSpPr>
        <p:spPr>
          <a:xfrm>
            <a:off x="4866561" y="2798802"/>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9" name="Text 5"/>
          <p:cNvSpPr/>
          <p:nvPr/>
        </p:nvSpPr>
        <p:spPr>
          <a:xfrm>
            <a:off x="5036701" y="2834045"/>
            <a:ext cx="83582"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1</a:t>
            </a:r>
            <a:endParaRPr lang="en-US" sz="2225" dirty="0"/>
          </a:p>
        </p:txBody>
      </p:sp>
      <p:sp>
        <p:nvSpPr>
          <p:cNvPr id="10" name="Text 6"/>
          <p:cNvSpPr/>
          <p:nvPr/>
        </p:nvSpPr>
        <p:spPr>
          <a:xfrm>
            <a:off x="6190536" y="2827496"/>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Regular Monitoring</a:t>
            </a:r>
            <a:endParaRPr lang="en-US" sz="1990" dirty="0"/>
          </a:p>
        </p:txBody>
      </p:sp>
      <p:sp>
        <p:nvSpPr>
          <p:cNvPr id="11" name="Text 7"/>
          <p:cNvSpPr/>
          <p:nvPr/>
        </p:nvSpPr>
        <p:spPr>
          <a:xfrm>
            <a:off x="6190536" y="3264694"/>
            <a:ext cx="6962537"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Constantly monitor network traffic and IDS alerts for potential threats.</a:t>
            </a:r>
            <a:endParaRPr lang="en-US" sz="1592" dirty="0"/>
          </a:p>
        </p:txBody>
      </p:sp>
      <p:sp>
        <p:nvSpPr>
          <p:cNvPr id="12" name="Shape 8"/>
          <p:cNvSpPr/>
          <p:nvPr/>
        </p:nvSpPr>
        <p:spPr>
          <a:xfrm>
            <a:off x="5290423" y="4357509"/>
            <a:ext cx="707708" cy="40362"/>
          </a:xfrm>
          <a:prstGeom prst="roundRect">
            <a:avLst>
              <a:gd name="adj" fmla="val 225445"/>
            </a:avLst>
          </a:prstGeom>
          <a:solidFill>
            <a:srgbClr val="B8BFDF"/>
          </a:solidFill>
          <a:ln/>
        </p:spPr>
        <p:txBody>
          <a:bodyPr/>
          <a:lstStyle/>
          <a:p>
            <a:endParaRPr lang="en-US"/>
          </a:p>
        </p:txBody>
      </p:sp>
      <p:sp>
        <p:nvSpPr>
          <p:cNvPr id="13" name="Shape 9"/>
          <p:cNvSpPr/>
          <p:nvPr/>
        </p:nvSpPr>
        <p:spPr>
          <a:xfrm>
            <a:off x="4866561" y="4165878"/>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14" name="Text 10"/>
          <p:cNvSpPr/>
          <p:nvPr/>
        </p:nvSpPr>
        <p:spPr>
          <a:xfrm>
            <a:off x="5004792" y="4201120"/>
            <a:ext cx="147399"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2</a:t>
            </a:r>
            <a:endParaRPr lang="en-US" sz="2225" dirty="0"/>
          </a:p>
        </p:txBody>
      </p:sp>
      <p:sp>
        <p:nvSpPr>
          <p:cNvPr id="15" name="Text 11"/>
          <p:cNvSpPr/>
          <p:nvPr/>
        </p:nvSpPr>
        <p:spPr>
          <a:xfrm>
            <a:off x="6190536" y="4194572"/>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Rule Updates</a:t>
            </a:r>
            <a:endParaRPr lang="en-US" sz="1990" dirty="0"/>
          </a:p>
        </p:txBody>
      </p:sp>
      <p:sp>
        <p:nvSpPr>
          <p:cNvPr id="16" name="Text 12"/>
          <p:cNvSpPr/>
          <p:nvPr/>
        </p:nvSpPr>
        <p:spPr>
          <a:xfrm>
            <a:off x="6190536" y="4631769"/>
            <a:ext cx="6962537"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Regularly update IDS rules to incorporate new threat intelligence and attack patterns.</a:t>
            </a:r>
            <a:endParaRPr lang="en-US" sz="1592" dirty="0"/>
          </a:p>
        </p:txBody>
      </p:sp>
      <p:sp>
        <p:nvSpPr>
          <p:cNvPr id="17" name="Shape 13"/>
          <p:cNvSpPr/>
          <p:nvPr/>
        </p:nvSpPr>
        <p:spPr>
          <a:xfrm>
            <a:off x="5290423" y="6047958"/>
            <a:ext cx="707708" cy="40362"/>
          </a:xfrm>
          <a:prstGeom prst="roundRect">
            <a:avLst>
              <a:gd name="adj" fmla="val 225445"/>
            </a:avLst>
          </a:prstGeom>
          <a:solidFill>
            <a:srgbClr val="B8BFDF"/>
          </a:solidFill>
          <a:ln/>
        </p:spPr>
        <p:txBody>
          <a:bodyPr/>
          <a:lstStyle/>
          <a:p>
            <a:endParaRPr lang="en-US"/>
          </a:p>
        </p:txBody>
      </p:sp>
      <p:sp>
        <p:nvSpPr>
          <p:cNvPr id="18" name="Shape 14"/>
          <p:cNvSpPr/>
          <p:nvPr/>
        </p:nvSpPr>
        <p:spPr>
          <a:xfrm>
            <a:off x="4866561" y="5856327"/>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19" name="Text 15"/>
          <p:cNvSpPr/>
          <p:nvPr/>
        </p:nvSpPr>
        <p:spPr>
          <a:xfrm>
            <a:off x="4999077" y="5891570"/>
            <a:ext cx="158710"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3</a:t>
            </a:r>
            <a:endParaRPr lang="en-US" sz="2225" dirty="0"/>
          </a:p>
        </p:txBody>
      </p:sp>
      <p:sp>
        <p:nvSpPr>
          <p:cNvPr id="20" name="Text 16"/>
          <p:cNvSpPr/>
          <p:nvPr/>
        </p:nvSpPr>
        <p:spPr>
          <a:xfrm>
            <a:off x="6190536" y="5885021"/>
            <a:ext cx="2597587"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Response Mechanism</a:t>
            </a:r>
            <a:endParaRPr lang="en-US" sz="1990" dirty="0"/>
          </a:p>
        </p:txBody>
      </p:sp>
      <p:sp>
        <p:nvSpPr>
          <p:cNvPr id="21" name="Text 17"/>
          <p:cNvSpPr/>
          <p:nvPr/>
        </p:nvSpPr>
        <p:spPr>
          <a:xfrm>
            <a:off x="6190536" y="6322219"/>
            <a:ext cx="6962537"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Implement a robust response mechanism for immediate action based on monitoring results.</a:t>
            </a:r>
            <a:endParaRPr lang="en-US" sz="1592"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661160"/>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Collaboration and Information Sharing Among IDS Users</a:t>
            </a:r>
            <a:endParaRPr lang="en-US" sz="3980" dirty="0"/>
          </a:p>
        </p:txBody>
      </p:sp>
      <p:sp>
        <p:nvSpPr>
          <p:cNvPr id="5" name="Text 2"/>
          <p:cNvSpPr/>
          <p:nvPr/>
        </p:nvSpPr>
        <p:spPr>
          <a:xfrm>
            <a:off x="1477208" y="3430310"/>
            <a:ext cx="2527578" cy="315873"/>
          </a:xfrm>
          <a:prstGeom prst="rect">
            <a:avLst/>
          </a:prstGeom>
          <a:noFill/>
          <a:ln/>
        </p:spPr>
        <p:txBody>
          <a:bodyPr wrap="none" rtlCol="0" anchor="t"/>
          <a:lstStyle/>
          <a:p>
            <a:pPr marL="0" indent="0">
              <a:lnSpc>
                <a:spcPts val="2488"/>
              </a:lnSpc>
              <a:buNone/>
            </a:pPr>
            <a:r>
              <a:rPr lang="en-US" sz="1990" dirty="0">
                <a:solidFill>
                  <a:srgbClr val="1B1B27"/>
                </a:solidFill>
                <a:latin typeface="Corben" pitchFamily="34" charset="0"/>
                <a:ea typeface="Corben" pitchFamily="34" charset="-122"/>
                <a:cs typeface="Corben" pitchFamily="34" charset="-120"/>
              </a:rPr>
              <a:t>Community Forums</a:t>
            </a:r>
            <a:endParaRPr lang="en-US" sz="1990" dirty="0"/>
          </a:p>
        </p:txBody>
      </p:sp>
      <p:sp>
        <p:nvSpPr>
          <p:cNvPr id="6" name="Text 3"/>
          <p:cNvSpPr/>
          <p:nvPr/>
        </p:nvSpPr>
        <p:spPr>
          <a:xfrm>
            <a:off x="1477208" y="3948351"/>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Active online forums for IDS users to share insights, troubleshoot issues, and discuss best practices.</a:t>
            </a:r>
            <a:endParaRPr lang="en-US" sz="1592" dirty="0"/>
          </a:p>
        </p:txBody>
      </p:sp>
      <p:sp>
        <p:nvSpPr>
          <p:cNvPr id="7" name="Text 4"/>
          <p:cNvSpPr/>
          <p:nvPr/>
        </p:nvSpPr>
        <p:spPr>
          <a:xfrm>
            <a:off x="1477208" y="5100399"/>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These platforms facilitate collaboration and knowledge exchange in the IDS community.</a:t>
            </a:r>
            <a:endParaRPr lang="en-US" sz="1592" dirty="0"/>
          </a:p>
        </p:txBody>
      </p:sp>
      <p:sp>
        <p:nvSpPr>
          <p:cNvPr id="8" name="Text 5"/>
          <p:cNvSpPr/>
          <p:nvPr/>
        </p:nvSpPr>
        <p:spPr>
          <a:xfrm>
            <a:off x="5540693" y="3430310"/>
            <a:ext cx="3189208" cy="315873"/>
          </a:xfrm>
          <a:prstGeom prst="rect">
            <a:avLst/>
          </a:prstGeom>
          <a:noFill/>
          <a:ln/>
        </p:spPr>
        <p:txBody>
          <a:bodyPr wrap="none" rtlCol="0" anchor="t"/>
          <a:lstStyle/>
          <a:p>
            <a:pPr marL="0" indent="0">
              <a:lnSpc>
                <a:spcPts val="2488"/>
              </a:lnSpc>
              <a:buNone/>
            </a:pPr>
            <a:r>
              <a:rPr lang="en-US" sz="1990" dirty="0">
                <a:solidFill>
                  <a:srgbClr val="1B1B27"/>
                </a:solidFill>
                <a:latin typeface="Corben" pitchFamily="34" charset="0"/>
                <a:ea typeface="Corben" pitchFamily="34" charset="-122"/>
                <a:cs typeface="Corben" pitchFamily="34" charset="-120"/>
              </a:rPr>
              <a:t>Threat Intelligence Sharing</a:t>
            </a:r>
            <a:endParaRPr lang="en-US" sz="1990" dirty="0"/>
          </a:p>
        </p:txBody>
      </p:sp>
      <p:sp>
        <p:nvSpPr>
          <p:cNvPr id="9" name="Text 6"/>
          <p:cNvSpPr/>
          <p:nvPr/>
        </p:nvSpPr>
        <p:spPr>
          <a:xfrm>
            <a:off x="5540693" y="3948351"/>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Established protocols for sharing threat intelligence among different IDS deployments.</a:t>
            </a:r>
            <a:endParaRPr lang="en-US" sz="1592" dirty="0"/>
          </a:p>
        </p:txBody>
      </p:sp>
      <p:sp>
        <p:nvSpPr>
          <p:cNvPr id="10" name="Text 7"/>
          <p:cNvSpPr/>
          <p:nvPr/>
        </p:nvSpPr>
        <p:spPr>
          <a:xfrm>
            <a:off x="5540693" y="5100399"/>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This helps in identifying and responding to emerging threats collectively.</a:t>
            </a:r>
            <a:endParaRPr lang="en-US" sz="1592" dirty="0"/>
          </a:p>
        </p:txBody>
      </p:sp>
      <p:sp>
        <p:nvSpPr>
          <p:cNvPr id="11" name="Text 8"/>
          <p:cNvSpPr/>
          <p:nvPr/>
        </p:nvSpPr>
        <p:spPr>
          <a:xfrm>
            <a:off x="9604177" y="3430310"/>
            <a:ext cx="3562707" cy="631746"/>
          </a:xfrm>
          <a:prstGeom prst="rect">
            <a:avLst/>
          </a:prstGeom>
          <a:noFill/>
          <a:ln/>
        </p:spPr>
        <p:txBody>
          <a:bodyPr wrap="square" rtlCol="0" anchor="t"/>
          <a:lstStyle/>
          <a:p>
            <a:pPr marL="0" indent="0">
              <a:lnSpc>
                <a:spcPts val="2488"/>
              </a:lnSpc>
              <a:buNone/>
            </a:pPr>
            <a:r>
              <a:rPr lang="en-US" sz="1990" dirty="0">
                <a:solidFill>
                  <a:srgbClr val="1B1B27"/>
                </a:solidFill>
                <a:latin typeface="Corben" pitchFamily="34" charset="0"/>
                <a:ea typeface="Corben" pitchFamily="34" charset="-122"/>
                <a:cs typeface="Corben" pitchFamily="34" charset="-120"/>
              </a:rPr>
              <a:t>Collaborative Research Projects</a:t>
            </a:r>
            <a:endParaRPr lang="en-US" sz="1990" dirty="0"/>
          </a:p>
        </p:txBody>
      </p:sp>
      <p:sp>
        <p:nvSpPr>
          <p:cNvPr id="12" name="Text 9"/>
          <p:cNvSpPr/>
          <p:nvPr/>
        </p:nvSpPr>
        <p:spPr>
          <a:xfrm>
            <a:off x="9604177" y="4264223"/>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Participation in research initiatives to develop innovative solutions and techniques for IDS.</a:t>
            </a:r>
            <a:endParaRPr lang="en-US" sz="1592" dirty="0"/>
          </a:p>
        </p:txBody>
      </p:sp>
      <p:sp>
        <p:nvSpPr>
          <p:cNvPr id="13" name="Text 10"/>
          <p:cNvSpPr/>
          <p:nvPr/>
        </p:nvSpPr>
        <p:spPr>
          <a:xfrm>
            <a:off x="9604177" y="5416272"/>
            <a:ext cx="3562707" cy="970121"/>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Cross-institutional collaboration fosters advancements in intrusion detection.</a:t>
            </a:r>
            <a:endParaRPr lang="en-US" sz="1592"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148834"/>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Case studies and success stories in IDS deployment</a:t>
            </a:r>
            <a:endParaRPr lang="en-US" sz="3980" dirty="0"/>
          </a:p>
        </p:txBody>
      </p:sp>
      <p:pic>
        <p:nvPicPr>
          <p:cNvPr id="5" name="Image 1" descr="preencoded.png"/>
          <p:cNvPicPr>
            <a:picLocks noChangeAspect="1"/>
          </p:cNvPicPr>
          <p:nvPr/>
        </p:nvPicPr>
        <p:blipFill>
          <a:blip r:embed="rId4"/>
          <a:stretch>
            <a:fillRect/>
          </a:stretch>
        </p:blipFill>
        <p:spPr>
          <a:xfrm>
            <a:off x="1477208" y="2816900"/>
            <a:ext cx="3689747" cy="2280404"/>
          </a:xfrm>
          <a:prstGeom prst="rect">
            <a:avLst/>
          </a:prstGeom>
        </p:spPr>
      </p:pic>
      <p:sp>
        <p:nvSpPr>
          <p:cNvPr id="6" name="Text 2"/>
          <p:cNvSpPr/>
          <p:nvPr/>
        </p:nvSpPr>
        <p:spPr>
          <a:xfrm>
            <a:off x="1477208" y="5349954"/>
            <a:ext cx="3514606"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Effective IDS Implementation</a:t>
            </a:r>
            <a:endParaRPr lang="en-US" sz="1990" dirty="0"/>
          </a:p>
        </p:txBody>
      </p:sp>
      <p:sp>
        <p:nvSpPr>
          <p:cNvPr id="7" name="Text 3"/>
          <p:cNvSpPr/>
          <p:nvPr/>
        </p:nvSpPr>
        <p:spPr>
          <a:xfrm>
            <a:off x="1477208" y="5787152"/>
            <a:ext cx="3689747" cy="1293495"/>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An IDS successfully detects and prevents cyber threats, ensuring secure network operations and boosting IT team confidence.</a:t>
            </a:r>
            <a:endParaRPr lang="en-US" sz="1592" dirty="0"/>
          </a:p>
        </p:txBody>
      </p:sp>
      <p:pic>
        <p:nvPicPr>
          <p:cNvPr id="8" name="Image 2" descr="preencoded.png"/>
          <p:cNvPicPr>
            <a:picLocks noChangeAspect="1"/>
          </p:cNvPicPr>
          <p:nvPr/>
        </p:nvPicPr>
        <p:blipFill>
          <a:blip r:embed="rId5"/>
          <a:stretch>
            <a:fillRect/>
          </a:stretch>
        </p:blipFill>
        <p:spPr>
          <a:xfrm>
            <a:off x="5470207" y="2816900"/>
            <a:ext cx="3689866" cy="2280404"/>
          </a:xfrm>
          <a:prstGeom prst="rect">
            <a:avLst/>
          </a:prstGeom>
        </p:spPr>
      </p:pic>
      <p:sp>
        <p:nvSpPr>
          <p:cNvPr id="9" name="Text 4"/>
          <p:cNvSpPr/>
          <p:nvPr/>
        </p:nvSpPr>
        <p:spPr>
          <a:xfrm>
            <a:off x="5470207" y="5349954"/>
            <a:ext cx="3237905"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Reduction in Cyber Attacks</a:t>
            </a:r>
            <a:endParaRPr lang="en-US" sz="1990" dirty="0"/>
          </a:p>
        </p:txBody>
      </p:sp>
      <p:sp>
        <p:nvSpPr>
          <p:cNvPr id="10" name="Text 5"/>
          <p:cNvSpPr/>
          <p:nvPr/>
        </p:nvSpPr>
        <p:spPr>
          <a:xfrm>
            <a:off x="5470207" y="5787152"/>
            <a:ext cx="3689866" cy="1293495"/>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IDS deployment leads to a decrease in successful cyber attacks, enhancing overall network security and resilience.</a:t>
            </a:r>
            <a:endParaRPr lang="en-US" sz="1592" dirty="0"/>
          </a:p>
        </p:txBody>
      </p:sp>
      <p:pic>
        <p:nvPicPr>
          <p:cNvPr id="11" name="Image 3" descr="preencoded.png"/>
          <p:cNvPicPr>
            <a:picLocks noChangeAspect="1"/>
          </p:cNvPicPr>
          <p:nvPr/>
        </p:nvPicPr>
        <p:blipFill>
          <a:blip r:embed="rId6"/>
          <a:stretch>
            <a:fillRect/>
          </a:stretch>
        </p:blipFill>
        <p:spPr>
          <a:xfrm>
            <a:off x="9463326" y="2816900"/>
            <a:ext cx="3689866" cy="2280404"/>
          </a:xfrm>
          <a:prstGeom prst="rect">
            <a:avLst/>
          </a:prstGeom>
        </p:spPr>
      </p:pic>
      <p:sp>
        <p:nvSpPr>
          <p:cNvPr id="12" name="Text 6"/>
          <p:cNvSpPr/>
          <p:nvPr/>
        </p:nvSpPr>
        <p:spPr>
          <a:xfrm>
            <a:off x="9463326" y="5349954"/>
            <a:ext cx="2935962"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Efficient Threat Analysis</a:t>
            </a:r>
            <a:endParaRPr lang="en-US" sz="1990" dirty="0"/>
          </a:p>
        </p:txBody>
      </p:sp>
      <p:sp>
        <p:nvSpPr>
          <p:cNvPr id="13" name="Text 7"/>
          <p:cNvSpPr/>
          <p:nvPr/>
        </p:nvSpPr>
        <p:spPr>
          <a:xfrm>
            <a:off x="9463326" y="5787152"/>
            <a:ext cx="3689866" cy="1293495"/>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IDS facilitates quick detection and analysis of threats, enabling rapid incident response and minimizing potential damage.</a:t>
            </a:r>
            <a:endParaRPr lang="en-US" sz="1592"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8964216" y="404455"/>
            <a:ext cx="4947047" cy="7420689"/>
          </a:xfrm>
          <a:prstGeom prst="rect">
            <a:avLst/>
          </a:prstGeom>
        </p:spPr>
      </p:pic>
      <p:sp>
        <p:nvSpPr>
          <p:cNvPr id="5" name="Text 1"/>
          <p:cNvSpPr/>
          <p:nvPr/>
        </p:nvSpPr>
        <p:spPr>
          <a:xfrm>
            <a:off x="1477208" y="1150977"/>
            <a:ext cx="6728817" cy="1516380"/>
          </a:xfrm>
          <a:prstGeom prst="rect">
            <a:avLst/>
          </a:prstGeom>
          <a:noFill/>
          <a:ln/>
        </p:spPr>
        <p:txBody>
          <a:bodyPr wrap="square" rtlCol="0" anchor="t"/>
          <a:lstStyle/>
          <a:p>
            <a:pPr marL="0" indent="0">
              <a:lnSpc>
                <a:spcPts val="5971"/>
              </a:lnSpc>
              <a:buNone/>
            </a:pPr>
            <a:r>
              <a:rPr lang="en-US" sz="4777" dirty="0">
                <a:solidFill>
                  <a:srgbClr val="1B1B27"/>
                </a:solidFill>
                <a:latin typeface="Corben" pitchFamily="34" charset="0"/>
                <a:ea typeface="Corben" pitchFamily="34" charset="-122"/>
                <a:cs typeface="Corben" pitchFamily="34" charset="-120"/>
              </a:rPr>
              <a:t>Conclusion and Key Takeaways</a:t>
            </a:r>
            <a:endParaRPr lang="en-US" sz="4777" dirty="0"/>
          </a:p>
        </p:txBody>
      </p:sp>
      <p:sp>
        <p:nvSpPr>
          <p:cNvPr id="6" name="Text 2"/>
          <p:cNvSpPr/>
          <p:nvPr/>
        </p:nvSpPr>
        <p:spPr>
          <a:xfrm>
            <a:off x="1477208" y="2970609"/>
            <a:ext cx="6728817" cy="1940243"/>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As we wrap up our exploration of intrusion detection challenges, it's essential to emphasize the key takeaways. Understanding the impact of these challenges and implementing effective mitigation strategies is crucial for robust network security operations. The journey through the intricacies of IDS design and deployment leaves us with valuable insights to enhance our security posture.</a:t>
            </a:r>
            <a:endParaRPr lang="en-US" sz="1592" dirty="0"/>
          </a:p>
        </p:txBody>
      </p:sp>
      <p:sp>
        <p:nvSpPr>
          <p:cNvPr id="7" name="Text 3"/>
          <p:cNvSpPr/>
          <p:nvPr/>
        </p:nvSpPr>
        <p:spPr>
          <a:xfrm>
            <a:off x="1477208" y="5138261"/>
            <a:ext cx="6728817" cy="1940243"/>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Now, armed with a comprehensive understanding of the complexities, we can proactively address scalability, performance, detection limitations, integration challenges, log management, privacy, and legal considerations. By embracing mitigation strategies and leveraging advanced techniques, organizations can elevate their intrusion detection capabilities and stay ahead of security threats.</a:t>
            </a:r>
            <a:endParaRPr lang="en-US" sz="159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992035"/>
            <a:ext cx="9308663"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Scalability challenges in large networks</a:t>
            </a:r>
            <a:endParaRPr lang="en-US" sz="3980" dirty="0"/>
          </a:p>
        </p:txBody>
      </p:sp>
      <p:sp>
        <p:nvSpPr>
          <p:cNvPr id="5" name="Shape 2"/>
          <p:cNvSpPr/>
          <p:nvPr/>
        </p:nvSpPr>
        <p:spPr>
          <a:xfrm>
            <a:off x="1477208" y="3028236"/>
            <a:ext cx="5736908" cy="1503521"/>
          </a:xfrm>
          <a:prstGeom prst="roundRect">
            <a:avLst>
              <a:gd name="adj" fmla="val 6052"/>
            </a:avLst>
          </a:prstGeom>
          <a:solidFill>
            <a:srgbClr val="D2D9F9"/>
          </a:solidFill>
          <a:ln w="7620">
            <a:solidFill>
              <a:srgbClr val="B8BFDF"/>
            </a:solidFill>
            <a:prstDash val="solid"/>
          </a:ln>
        </p:spPr>
        <p:txBody>
          <a:bodyPr/>
          <a:lstStyle/>
          <a:p>
            <a:endParaRPr lang="en-US"/>
          </a:p>
        </p:txBody>
      </p:sp>
      <p:sp>
        <p:nvSpPr>
          <p:cNvPr id="6" name="Text 3"/>
          <p:cNvSpPr/>
          <p:nvPr/>
        </p:nvSpPr>
        <p:spPr>
          <a:xfrm>
            <a:off x="1686997" y="3238024"/>
            <a:ext cx="2656046"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Hardware Limitations</a:t>
            </a:r>
            <a:endParaRPr lang="en-US" sz="1990" dirty="0"/>
          </a:p>
        </p:txBody>
      </p:sp>
      <p:sp>
        <p:nvSpPr>
          <p:cNvPr id="7" name="Text 4"/>
          <p:cNvSpPr/>
          <p:nvPr/>
        </p:nvSpPr>
        <p:spPr>
          <a:xfrm>
            <a:off x="1686997" y="3675221"/>
            <a:ext cx="5317331"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Physical hardware may struggle to handle increasing traffic and analysis demands.</a:t>
            </a:r>
            <a:endParaRPr lang="en-US" sz="1592" dirty="0"/>
          </a:p>
        </p:txBody>
      </p:sp>
      <p:sp>
        <p:nvSpPr>
          <p:cNvPr id="8" name="Shape 5"/>
          <p:cNvSpPr/>
          <p:nvPr/>
        </p:nvSpPr>
        <p:spPr>
          <a:xfrm>
            <a:off x="7416284" y="3028236"/>
            <a:ext cx="5736908" cy="1503521"/>
          </a:xfrm>
          <a:prstGeom prst="roundRect">
            <a:avLst>
              <a:gd name="adj" fmla="val 6052"/>
            </a:avLst>
          </a:prstGeom>
          <a:solidFill>
            <a:srgbClr val="D2D9F9"/>
          </a:solidFill>
          <a:ln w="7620">
            <a:solidFill>
              <a:srgbClr val="B8BFDF"/>
            </a:solidFill>
            <a:prstDash val="solid"/>
          </a:ln>
        </p:spPr>
        <p:txBody>
          <a:bodyPr/>
          <a:lstStyle/>
          <a:p>
            <a:endParaRPr lang="en-US"/>
          </a:p>
        </p:txBody>
      </p:sp>
      <p:sp>
        <p:nvSpPr>
          <p:cNvPr id="9" name="Text 6"/>
          <p:cNvSpPr/>
          <p:nvPr/>
        </p:nvSpPr>
        <p:spPr>
          <a:xfrm>
            <a:off x="7626072" y="3238024"/>
            <a:ext cx="2900363"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Distributed Architecture</a:t>
            </a:r>
            <a:endParaRPr lang="en-US" sz="1990" dirty="0"/>
          </a:p>
        </p:txBody>
      </p:sp>
      <p:sp>
        <p:nvSpPr>
          <p:cNvPr id="10" name="Text 7"/>
          <p:cNvSpPr/>
          <p:nvPr/>
        </p:nvSpPr>
        <p:spPr>
          <a:xfrm>
            <a:off x="7626072" y="3675221"/>
            <a:ext cx="5317331"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Implementing a distributed architecture introduces complexity and management challenges.</a:t>
            </a:r>
            <a:endParaRPr lang="en-US" sz="1592" dirty="0"/>
          </a:p>
        </p:txBody>
      </p:sp>
      <p:sp>
        <p:nvSpPr>
          <p:cNvPr id="11" name="Shape 8"/>
          <p:cNvSpPr/>
          <p:nvPr/>
        </p:nvSpPr>
        <p:spPr>
          <a:xfrm>
            <a:off x="1477208" y="4733925"/>
            <a:ext cx="5736908" cy="1503521"/>
          </a:xfrm>
          <a:prstGeom prst="roundRect">
            <a:avLst>
              <a:gd name="adj" fmla="val 6052"/>
            </a:avLst>
          </a:prstGeom>
          <a:solidFill>
            <a:srgbClr val="D2D9F9"/>
          </a:solidFill>
          <a:ln w="7620">
            <a:solidFill>
              <a:srgbClr val="B8BFDF"/>
            </a:solidFill>
            <a:prstDash val="solid"/>
          </a:ln>
        </p:spPr>
        <p:txBody>
          <a:bodyPr/>
          <a:lstStyle/>
          <a:p>
            <a:endParaRPr lang="en-US"/>
          </a:p>
        </p:txBody>
      </p:sp>
      <p:sp>
        <p:nvSpPr>
          <p:cNvPr id="12" name="Text 9"/>
          <p:cNvSpPr/>
          <p:nvPr/>
        </p:nvSpPr>
        <p:spPr>
          <a:xfrm>
            <a:off x="1686997" y="4943713"/>
            <a:ext cx="2527578"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Resource Allocation</a:t>
            </a:r>
            <a:endParaRPr lang="en-US" sz="1990" dirty="0"/>
          </a:p>
        </p:txBody>
      </p:sp>
      <p:sp>
        <p:nvSpPr>
          <p:cNvPr id="13" name="Text 10"/>
          <p:cNvSpPr/>
          <p:nvPr/>
        </p:nvSpPr>
        <p:spPr>
          <a:xfrm>
            <a:off x="1686997" y="5380911"/>
            <a:ext cx="5317331"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Ensuring equitable allocation of resources across the network can be difficult and impact performance.</a:t>
            </a:r>
            <a:endParaRPr lang="en-US" sz="1592" dirty="0"/>
          </a:p>
        </p:txBody>
      </p:sp>
      <p:sp>
        <p:nvSpPr>
          <p:cNvPr id="14" name="Shape 11"/>
          <p:cNvSpPr/>
          <p:nvPr/>
        </p:nvSpPr>
        <p:spPr>
          <a:xfrm>
            <a:off x="7416284" y="4733925"/>
            <a:ext cx="5736908" cy="1503521"/>
          </a:xfrm>
          <a:prstGeom prst="roundRect">
            <a:avLst>
              <a:gd name="adj" fmla="val 6052"/>
            </a:avLst>
          </a:prstGeom>
          <a:solidFill>
            <a:srgbClr val="D2D9F9"/>
          </a:solidFill>
          <a:ln w="7620">
            <a:solidFill>
              <a:srgbClr val="B8BFDF"/>
            </a:solidFill>
            <a:prstDash val="solid"/>
          </a:ln>
        </p:spPr>
        <p:txBody>
          <a:bodyPr/>
          <a:lstStyle/>
          <a:p>
            <a:endParaRPr lang="en-US"/>
          </a:p>
        </p:txBody>
      </p:sp>
      <p:sp>
        <p:nvSpPr>
          <p:cNvPr id="15" name="Text 12"/>
          <p:cNvSpPr/>
          <p:nvPr/>
        </p:nvSpPr>
        <p:spPr>
          <a:xfrm>
            <a:off x="7626072" y="4943713"/>
            <a:ext cx="2527578"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Scalability Testing</a:t>
            </a:r>
            <a:endParaRPr lang="en-US" sz="1990" dirty="0"/>
          </a:p>
        </p:txBody>
      </p:sp>
      <p:sp>
        <p:nvSpPr>
          <p:cNvPr id="16" name="Text 13"/>
          <p:cNvSpPr/>
          <p:nvPr/>
        </p:nvSpPr>
        <p:spPr>
          <a:xfrm>
            <a:off x="7626072" y="5380911"/>
            <a:ext cx="5317331"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Conducting comprehensive scalability testing to predict and address future network growth.</a:t>
            </a:r>
            <a:endParaRPr lang="en-US" sz="159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10613231" y="404455"/>
            <a:ext cx="3298031" cy="7420689"/>
          </a:xfrm>
          <a:prstGeom prst="rect">
            <a:avLst/>
          </a:prstGeom>
        </p:spPr>
      </p:pic>
      <p:sp>
        <p:nvSpPr>
          <p:cNvPr id="5" name="Text 1"/>
          <p:cNvSpPr/>
          <p:nvPr/>
        </p:nvSpPr>
        <p:spPr>
          <a:xfrm>
            <a:off x="1477208" y="1058347"/>
            <a:ext cx="837783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Performance impact of IDS on network traffic</a:t>
            </a:r>
            <a:endParaRPr lang="en-US" sz="3980" dirty="0"/>
          </a:p>
        </p:txBody>
      </p:sp>
      <p:sp>
        <p:nvSpPr>
          <p:cNvPr id="6" name="Shape 2"/>
          <p:cNvSpPr/>
          <p:nvPr/>
        </p:nvSpPr>
        <p:spPr>
          <a:xfrm>
            <a:off x="1760339" y="2625328"/>
            <a:ext cx="40362" cy="4545806"/>
          </a:xfrm>
          <a:prstGeom prst="roundRect">
            <a:avLst>
              <a:gd name="adj" fmla="val 225445"/>
            </a:avLst>
          </a:prstGeom>
          <a:solidFill>
            <a:srgbClr val="B8BFDF"/>
          </a:solidFill>
          <a:ln/>
        </p:spPr>
        <p:txBody>
          <a:bodyPr/>
          <a:lstStyle/>
          <a:p>
            <a:endParaRPr lang="en-US"/>
          </a:p>
        </p:txBody>
      </p:sp>
      <p:sp>
        <p:nvSpPr>
          <p:cNvPr id="7" name="Shape 3"/>
          <p:cNvSpPr/>
          <p:nvPr/>
        </p:nvSpPr>
        <p:spPr>
          <a:xfrm>
            <a:off x="1992392" y="2990433"/>
            <a:ext cx="707708" cy="40362"/>
          </a:xfrm>
          <a:prstGeom prst="roundRect">
            <a:avLst>
              <a:gd name="adj" fmla="val 225445"/>
            </a:avLst>
          </a:prstGeom>
          <a:solidFill>
            <a:srgbClr val="B8BFDF"/>
          </a:solidFill>
          <a:ln/>
        </p:spPr>
        <p:txBody>
          <a:bodyPr/>
          <a:lstStyle/>
          <a:p>
            <a:endParaRPr lang="en-US"/>
          </a:p>
        </p:txBody>
      </p:sp>
      <p:sp>
        <p:nvSpPr>
          <p:cNvPr id="8" name="Shape 4"/>
          <p:cNvSpPr/>
          <p:nvPr/>
        </p:nvSpPr>
        <p:spPr>
          <a:xfrm>
            <a:off x="1568529" y="2798802"/>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9" name="Text 5"/>
          <p:cNvSpPr/>
          <p:nvPr/>
        </p:nvSpPr>
        <p:spPr>
          <a:xfrm>
            <a:off x="1738670" y="2834045"/>
            <a:ext cx="83582"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1</a:t>
            </a:r>
            <a:endParaRPr lang="en-US" sz="2225" dirty="0"/>
          </a:p>
        </p:txBody>
      </p:sp>
      <p:sp>
        <p:nvSpPr>
          <p:cNvPr id="10" name="Text 6"/>
          <p:cNvSpPr/>
          <p:nvPr/>
        </p:nvSpPr>
        <p:spPr>
          <a:xfrm>
            <a:off x="2892504" y="2827496"/>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Increase in Latency</a:t>
            </a:r>
            <a:endParaRPr lang="en-US" sz="1990" dirty="0"/>
          </a:p>
        </p:txBody>
      </p:sp>
      <p:sp>
        <p:nvSpPr>
          <p:cNvPr id="11" name="Text 7"/>
          <p:cNvSpPr/>
          <p:nvPr/>
        </p:nvSpPr>
        <p:spPr>
          <a:xfrm>
            <a:off x="2892504" y="3264694"/>
            <a:ext cx="6962537"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With IDS, network latency may increase due to packet inspection and processing.</a:t>
            </a:r>
            <a:endParaRPr lang="en-US" sz="1592" dirty="0"/>
          </a:p>
        </p:txBody>
      </p:sp>
      <p:sp>
        <p:nvSpPr>
          <p:cNvPr id="12" name="Shape 8"/>
          <p:cNvSpPr/>
          <p:nvPr/>
        </p:nvSpPr>
        <p:spPr>
          <a:xfrm>
            <a:off x="1992392" y="4680883"/>
            <a:ext cx="707708" cy="40362"/>
          </a:xfrm>
          <a:prstGeom prst="roundRect">
            <a:avLst>
              <a:gd name="adj" fmla="val 225445"/>
            </a:avLst>
          </a:prstGeom>
          <a:solidFill>
            <a:srgbClr val="B8BFDF"/>
          </a:solidFill>
          <a:ln/>
        </p:spPr>
        <p:txBody>
          <a:bodyPr/>
          <a:lstStyle/>
          <a:p>
            <a:endParaRPr lang="en-US"/>
          </a:p>
        </p:txBody>
      </p:sp>
      <p:sp>
        <p:nvSpPr>
          <p:cNvPr id="13" name="Shape 9"/>
          <p:cNvSpPr/>
          <p:nvPr/>
        </p:nvSpPr>
        <p:spPr>
          <a:xfrm>
            <a:off x="1568529" y="4489252"/>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14" name="Text 10"/>
          <p:cNvSpPr/>
          <p:nvPr/>
        </p:nvSpPr>
        <p:spPr>
          <a:xfrm>
            <a:off x="1706761" y="4524494"/>
            <a:ext cx="147399"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2</a:t>
            </a:r>
            <a:endParaRPr lang="en-US" sz="2225" dirty="0"/>
          </a:p>
        </p:txBody>
      </p:sp>
      <p:sp>
        <p:nvSpPr>
          <p:cNvPr id="15" name="Text 11"/>
          <p:cNvSpPr/>
          <p:nvPr/>
        </p:nvSpPr>
        <p:spPr>
          <a:xfrm>
            <a:off x="2892504" y="4517946"/>
            <a:ext cx="3004661"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Bandwidth Consumption</a:t>
            </a:r>
            <a:endParaRPr lang="en-US" sz="1990" dirty="0"/>
          </a:p>
        </p:txBody>
      </p:sp>
      <p:sp>
        <p:nvSpPr>
          <p:cNvPr id="16" name="Text 12"/>
          <p:cNvSpPr/>
          <p:nvPr/>
        </p:nvSpPr>
        <p:spPr>
          <a:xfrm>
            <a:off x="2892504" y="4955143"/>
            <a:ext cx="6962537" cy="646748"/>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IDS can consume significant bandwidth for traffic analysis and rule matching.</a:t>
            </a:r>
            <a:endParaRPr lang="en-US" sz="1592" dirty="0"/>
          </a:p>
        </p:txBody>
      </p:sp>
      <p:sp>
        <p:nvSpPr>
          <p:cNvPr id="17" name="Shape 13"/>
          <p:cNvSpPr/>
          <p:nvPr/>
        </p:nvSpPr>
        <p:spPr>
          <a:xfrm>
            <a:off x="1992392" y="6371332"/>
            <a:ext cx="707708" cy="40362"/>
          </a:xfrm>
          <a:prstGeom prst="roundRect">
            <a:avLst>
              <a:gd name="adj" fmla="val 225445"/>
            </a:avLst>
          </a:prstGeom>
          <a:solidFill>
            <a:srgbClr val="B8BFDF"/>
          </a:solidFill>
          <a:ln/>
        </p:spPr>
        <p:txBody>
          <a:bodyPr/>
          <a:lstStyle/>
          <a:p>
            <a:endParaRPr lang="en-US"/>
          </a:p>
        </p:txBody>
      </p:sp>
      <p:sp>
        <p:nvSpPr>
          <p:cNvPr id="18" name="Shape 14"/>
          <p:cNvSpPr/>
          <p:nvPr/>
        </p:nvSpPr>
        <p:spPr>
          <a:xfrm>
            <a:off x="1568529" y="6179701"/>
            <a:ext cx="423862" cy="423863"/>
          </a:xfrm>
          <a:prstGeom prst="roundRect">
            <a:avLst>
              <a:gd name="adj" fmla="val 20004"/>
            </a:avLst>
          </a:prstGeom>
          <a:solidFill>
            <a:srgbClr val="D2D9F9"/>
          </a:solidFill>
          <a:ln w="7620">
            <a:solidFill>
              <a:srgbClr val="B8BFDF"/>
            </a:solidFill>
            <a:prstDash val="solid"/>
          </a:ln>
        </p:spPr>
        <p:txBody>
          <a:bodyPr/>
          <a:lstStyle/>
          <a:p>
            <a:endParaRPr lang="en-US"/>
          </a:p>
        </p:txBody>
      </p:sp>
      <p:sp>
        <p:nvSpPr>
          <p:cNvPr id="19" name="Text 15"/>
          <p:cNvSpPr/>
          <p:nvPr/>
        </p:nvSpPr>
        <p:spPr>
          <a:xfrm>
            <a:off x="1701046" y="6214943"/>
            <a:ext cx="158710" cy="353258"/>
          </a:xfrm>
          <a:prstGeom prst="rect">
            <a:avLst/>
          </a:prstGeom>
          <a:noFill/>
          <a:ln/>
        </p:spPr>
        <p:txBody>
          <a:bodyPr wrap="none" rtlCol="0" anchor="t"/>
          <a:lstStyle/>
          <a:p>
            <a:pPr marL="0" indent="0" algn="ctr">
              <a:lnSpc>
                <a:spcPts val="2782"/>
              </a:lnSpc>
              <a:buNone/>
            </a:pPr>
            <a:r>
              <a:rPr lang="en-US" sz="2225" dirty="0">
                <a:solidFill>
                  <a:srgbClr val="404155"/>
                </a:solidFill>
                <a:latin typeface="Corben" pitchFamily="34" charset="0"/>
                <a:ea typeface="Corben" pitchFamily="34" charset="-122"/>
                <a:cs typeface="Corben" pitchFamily="34" charset="-120"/>
              </a:rPr>
              <a:t>3</a:t>
            </a:r>
            <a:endParaRPr lang="en-US" sz="2225" dirty="0"/>
          </a:p>
        </p:txBody>
      </p:sp>
      <p:sp>
        <p:nvSpPr>
          <p:cNvPr id="20" name="Text 16"/>
          <p:cNvSpPr/>
          <p:nvPr/>
        </p:nvSpPr>
        <p:spPr>
          <a:xfrm>
            <a:off x="2892504" y="6208395"/>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Packet Drops</a:t>
            </a:r>
            <a:endParaRPr lang="en-US" sz="1990" dirty="0"/>
          </a:p>
        </p:txBody>
      </p:sp>
      <p:sp>
        <p:nvSpPr>
          <p:cNvPr id="21" name="Text 17"/>
          <p:cNvSpPr/>
          <p:nvPr/>
        </p:nvSpPr>
        <p:spPr>
          <a:xfrm>
            <a:off x="2892504" y="6645592"/>
            <a:ext cx="6962537"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High load on IDS may lead to packet drops, impacting traffic flow.</a:t>
            </a:r>
            <a:endParaRPr lang="en-US" sz="159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458403"/>
            <a:ext cx="10551914"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False Positive and False Negative Challenges</a:t>
            </a:r>
            <a:endParaRPr lang="en-US" sz="3980" dirty="0"/>
          </a:p>
        </p:txBody>
      </p:sp>
      <p:sp>
        <p:nvSpPr>
          <p:cNvPr id="5" name="Text 2"/>
          <p:cNvSpPr/>
          <p:nvPr/>
        </p:nvSpPr>
        <p:spPr>
          <a:xfrm>
            <a:off x="1477208" y="3595688"/>
            <a:ext cx="2993350" cy="315873"/>
          </a:xfrm>
          <a:prstGeom prst="rect">
            <a:avLst/>
          </a:prstGeom>
          <a:noFill/>
          <a:ln/>
        </p:spPr>
        <p:txBody>
          <a:bodyPr wrap="none" rtlCol="0" anchor="t"/>
          <a:lstStyle/>
          <a:p>
            <a:pPr marL="0" indent="0">
              <a:lnSpc>
                <a:spcPts val="2488"/>
              </a:lnSpc>
              <a:buNone/>
            </a:pPr>
            <a:r>
              <a:rPr lang="en-US" sz="1990" dirty="0">
                <a:solidFill>
                  <a:srgbClr val="1B1B27"/>
                </a:solidFill>
                <a:latin typeface="Corben" pitchFamily="34" charset="0"/>
                <a:ea typeface="Corben" pitchFamily="34" charset="-122"/>
                <a:cs typeface="Corben" pitchFamily="34" charset="-120"/>
              </a:rPr>
              <a:t>False Positive Challenges</a:t>
            </a:r>
            <a:endParaRPr lang="en-US" sz="1990" dirty="0"/>
          </a:p>
        </p:txBody>
      </p:sp>
      <p:sp>
        <p:nvSpPr>
          <p:cNvPr id="6" name="Text 3"/>
          <p:cNvSpPr/>
          <p:nvPr/>
        </p:nvSpPr>
        <p:spPr>
          <a:xfrm>
            <a:off x="1477208" y="4113728"/>
            <a:ext cx="5591413"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False positives in IDS may lead to unnecessary alerts and wasted  resources.</a:t>
            </a:r>
            <a:endParaRPr lang="en-US" sz="1592" dirty="0"/>
          </a:p>
        </p:txBody>
      </p:sp>
      <p:sp>
        <p:nvSpPr>
          <p:cNvPr id="7" name="Text 4"/>
          <p:cNvSpPr/>
          <p:nvPr/>
        </p:nvSpPr>
        <p:spPr>
          <a:xfrm>
            <a:off x="1477208" y="4942403"/>
            <a:ext cx="5591413"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They can cause frustration for security teams and may result in ignoring legitimate threats.</a:t>
            </a:r>
            <a:endParaRPr lang="en-US" sz="1592" dirty="0"/>
          </a:p>
        </p:txBody>
      </p:sp>
      <p:sp>
        <p:nvSpPr>
          <p:cNvPr id="8" name="Text 5"/>
          <p:cNvSpPr/>
          <p:nvPr/>
        </p:nvSpPr>
        <p:spPr>
          <a:xfrm>
            <a:off x="7569398" y="3595688"/>
            <a:ext cx="3093839" cy="315873"/>
          </a:xfrm>
          <a:prstGeom prst="rect">
            <a:avLst/>
          </a:prstGeom>
          <a:noFill/>
          <a:ln/>
        </p:spPr>
        <p:txBody>
          <a:bodyPr wrap="none" rtlCol="0" anchor="t"/>
          <a:lstStyle/>
          <a:p>
            <a:pPr marL="0" indent="0">
              <a:lnSpc>
                <a:spcPts val="2488"/>
              </a:lnSpc>
              <a:buNone/>
            </a:pPr>
            <a:r>
              <a:rPr lang="en-US" sz="1990" dirty="0">
                <a:solidFill>
                  <a:srgbClr val="1B1B27"/>
                </a:solidFill>
                <a:latin typeface="Corben" pitchFamily="34" charset="0"/>
                <a:ea typeface="Corben" pitchFamily="34" charset="-122"/>
                <a:cs typeface="Corben" pitchFamily="34" charset="-120"/>
              </a:rPr>
              <a:t>False Negative Challenges</a:t>
            </a:r>
            <a:endParaRPr lang="en-US" sz="1990" dirty="0"/>
          </a:p>
        </p:txBody>
      </p:sp>
      <p:sp>
        <p:nvSpPr>
          <p:cNvPr id="9" name="Text 6"/>
          <p:cNvSpPr/>
          <p:nvPr/>
        </p:nvSpPr>
        <p:spPr>
          <a:xfrm>
            <a:off x="7569398" y="4113728"/>
            <a:ext cx="5591413"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False negatives can allow real threats to go undetected, posing serious security risks.</a:t>
            </a:r>
            <a:endParaRPr lang="en-US" sz="1592" dirty="0"/>
          </a:p>
        </p:txBody>
      </p:sp>
      <p:sp>
        <p:nvSpPr>
          <p:cNvPr id="10" name="Text 7"/>
          <p:cNvSpPr/>
          <p:nvPr/>
        </p:nvSpPr>
        <p:spPr>
          <a:xfrm>
            <a:off x="7569398" y="4942403"/>
            <a:ext cx="5591413"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They may result in unauthorized access, data breaches, and damage to the network.</a:t>
            </a:r>
            <a:endParaRPr lang="en-US" sz="159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2184202"/>
            <a:ext cx="8874323"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Signature-based detection limitations</a:t>
            </a:r>
            <a:endParaRPr lang="en-US" sz="3980" dirty="0"/>
          </a:p>
        </p:txBody>
      </p:sp>
      <p:sp>
        <p:nvSpPr>
          <p:cNvPr id="5" name="Shape 2"/>
          <p:cNvSpPr/>
          <p:nvPr/>
        </p:nvSpPr>
        <p:spPr>
          <a:xfrm>
            <a:off x="1477208" y="3440906"/>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6" name="Text 3"/>
          <p:cNvSpPr/>
          <p:nvPr/>
        </p:nvSpPr>
        <p:spPr>
          <a:xfrm>
            <a:off x="2009061" y="3447812"/>
            <a:ext cx="2527578"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Inflexibility</a:t>
            </a:r>
            <a:endParaRPr lang="en-US" sz="1990" dirty="0"/>
          </a:p>
        </p:txBody>
      </p:sp>
      <p:sp>
        <p:nvSpPr>
          <p:cNvPr id="7" name="Text 4"/>
          <p:cNvSpPr/>
          <p:nvPr/>
        </p:nvSpPr>
        <p:spPr>
          <a:xfrm>
            <a:off x="2009061" y="3885009"/>
            <a:ext cx="5205055"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Signature-based detection relies heavily on known patterns, making it ineffective against new threats.</a:t>
            </a:r>
            <a:endParaRPr lang="en-US" sz="1592" dirty="0"/>
          </a:p>
        </p:txBody>
      </p:sp>
      <p:sp>
        <p:nvSpPr>
          <p:cNvPr id="8" name="Shape 5"/>
          <p:cNvSpPr/>
          <p:nvPr/>
        </p:nvSpPr>
        <p:spPr>
          <a:xfrm>
            <a:off x="7416284" y="3440906"/>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9" name="Text 6"/>
          <p:cNvSpPr/>
          <p:nvPr/>
        </p:nvSpPr>
        <p:spPr>
          <a:xfrm>
            <a:off x="7948136" y="3447812"/>
            <a:ext cx="3316486"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Over-reliance on Signatures</a:t>
            </a:r>
            <a:endParaRPr lang="en-US" sz="1990" dirty="0"/>
          </a:p>
        </p:txBody>
      </p:sp>
      <p:sp>
        <p:nvSpPr>
          <p:cNvPr id="10" name="Text 7"/>
          <p:cNvSpPr/>
          <p:nvPr/>
        </p:nvSpPr>
        <p:spPr>
          <a:xfrm>
            <a:off x="7948136" y="3885009"/>
            <a:ext cx="5205055"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It can miss novel or obfuscated attacks that do not match existing signature patterns.</a:t>
            </a:r>
            <a:endParaRPr lang="en-US" sz="1592" dirty="0"/>
          </a:p>
        </p:txBody>
      </p:sp>
      <p:sp>
        <p:nvSpPr>
          <p:cNvPr id="11" name="Shape 8"/>
          <p:cNvSpPr/>
          <p:nvPr/>
        </p:nvSpPr>
        <p:spPr>
          <a:xfrm>
            <a:off x="1477208" y="4954429"/>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12" name="Text 9"/>
          <p:cNvSpPr/>
          <p:nvPr/>
        </p:nvSpPr>
        <p:spPr>
          <a:xfrm>
            <a:off x="2009061" y="4961334"/>
            <a:ext cx="3699986"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Struggle with Encrypted Traffic</a:t>
            </a:r>
            <a:endParaRPr lang="en-US" sz="1990" dirty="0"/>
          </a:p>
        </p:txBody>
      </p:sp>
      <p:sp>
        <p:nvSpPr>
          <p:cNvPr id="13" name="Text 10"/>
          <p:cNvSpPr/>
          <p:nvPr/>
        </p:nvSpPr>
        <p:spPr>
          <a:xfrm>
            <a:off x="2009061" y="5398532"/>
            <a:ext cx="5205055"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Signature-based methods can struggle to inspect encrypted traffic, leaving blind spots for threats.</a:t>
            </a:r>
            <a:endParaRPr lang="en-US" sz="1592" dirty="0"/>
          </a:p>
        </p:txBody>
      </p:sp>
      <p:sp>
        <p:nvSpPr>
          <p:cNvPr id="14" name="Shape 11"/>
          <p:cNvSpPr/>
          <p:nvPr/>
        </p:nvSpPr>
        <p:spPr>
          <a:xfrm>
            <a:off x="7416284" y="4954429"/>
            <a:ext cx="329684" cy="329684"/>
          </a:xfrm>
          <a:prstGeom prst="roundRect">
            <a:avLst>
              <a:gd name="adj" fmla="val 25719"/>
            </a:avLst>
          </a:prstGeom>
          <a:solidFill>
            <a:srgbClr val="D2D9F9"/>
          </a:solidFill>
          <a:ln w="7620">
            <a:solidFill>
              <a:srgbClr val="B8BFDF"/>
            </a:solidFill>
            <a:prstDash val="solid"/>
          </a:ln>
        </p:spPr>
        <p:txBody>
          <a:bodyPr/>
          <a:lstStyle/>
          <a:p>
            <a:endParaRPr lang="en-US"/>
          </a:p>
        </p:txBody>
      </p:sp>
      <p:sp>
        <p:nvSpPr>
          <p:cNvPr id="15" name="Text 12"/>
          <p:cNvSpPr/>
          <p:nvPr/>
        </p:nvSpPr>
        <p:spPr>
          <a:xfrm>
            <a:off x="7948136" y="4961334"/>
            <a:ext cx="2980492" cy="315873"/>
          </a:xfrm>
          <a:prstGeom prst="rect">
            <a:avLst/>
          </a:prstGeom>
          <a:noFill/>
          <a:ln/>
        </p:spPr>
        <p:txBody>
          <a:bodyPr wrap="none" rtlCol="0" anchor="t"/>
          <a:lstStyle/>
          <a:p>
            <a:pPr marL="0" indent="0">
              <a:lnSpc>
                <a:spcPts val="2488"/>
              </a:lnSpc>
              <a:buNone/>
            </a:pPr>
            <a:r>
              <a:rPr lang="en-US" sz="1990" dirty="0">
                <a:solidFill>
                  <a:srgbClr val="404155"/>
                </a:solidFill>
                <a:latin typeface="Corben" pitchFamily="34" charset="0"/>
                <a:ea typeface="Corben" pitchFamily="34" charset="-122"/>
                <a:cs typeface="Corben" pitchFamily="34" charset="-120"/>
              </a:rPr>
              <a:t>High False Negative Rate</a:t>
            </a:r>
            <a:endParaRPr lang="en-US" sz="1990" dirty="0"/>
          </a:p>
        </p:txBody>
      </p:sp>
      <p:sp>
        <p:nvSpPr>
          <p:cNvPr id="16" name="Text 13"/>
          <p:cNvSpPr/>
          <p:nvPr/>
        </p:nvSpPr>
        <p:spPr>
          <a:xfrm>
            <a:off x="7948136" y="5398532"/>
            <a:ext cx="5205055" cy="646748"/>
          </a:xfrm>
          <a:prstGeom prst="rect">
            <a:avLst/>
          </a:prstGeom>
          <a:noFill/>
          <a:ln/>
        </p:spPr>
        <p:txBody>
          <a:bodyPr wrap="square" rtlCol="0" anchor="t"/>
          <a:lstStyle/>
          <a:p>
            <a:pPr marL="0" indent="0">
              <a:lnSpc>
                <a:spcPts val="2548"/>
              </a:lnSpc>
              <a:buNone/>
            </a:pPr>
            <a:r>
              <a:rPr lang="en-US" sz="1592" dirty="0">
                <a:solidFill>
                  <a:srgbClr val="404155"/>
                </a:solidFill>
                <a:latin typeface="Nobile" pitchFamily="34" charset="0"/>
                <a:ea typeface="Nobile" pitchFamily="34" charset="-122"/>
                <a:cs typeface="Nobile" pitchFamily="34" charset="-120"/>
              </a:rPr>
              <a:t>It can produce a high rate of false negatives, which represent missed detections.</a:t>
            </a:r>
            <a:endParaRPr lang="en-US" sz="159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719018" y="404455"/>
            <a:ext cx="13192363" cy="2527578"/>
          </a:xfrm>
          <a:prstGeom prst="rect">
            <a:avLst/>
          </a:prstGeom>
        </p:spPr>
      </p:pic>
      <p:sp>
        <p:nvSpPr>
          <p:cNvPr id="5" name="Text 1"/>
          <p:cNvSpPr/>
          <p:nvPr/>
        </p:nvSpPr>
        <p:spPr>
          <a:xfrm>
            <a:off x="1477208" y="3550206"/>
            <a:ext cx="8826460" cy="631865"/>
          </a:xfrm>
          <a:prstGeom prst="rect">
            <a:avLst/>
          </a:prstGeom>
          <a:noFill/>
          <a:ln/>
        </p:spPr>
        <p:txBody>
          <a:bodyPr wrap="non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Anomaly-based Detection Challenges</a:t>
            </a:r>
            <a:endParaRPr lang="en-US" sz="3980" dirty="0"/>
          </a:p>
        </p:txBody>
      </p:sp>
      <p:pic>
        <p:nvPicPr>
          <p:cNvPr id="6" name="Image 2" descr="preencoded.png"/>
          <p:cNvPicPr>
            <a:picLocks noChangeAspect="1"/>
          </p:cNvPicPr>
          <p:nvPr/>
        </p:nvPicPr>
        <p:blipFill>
          <a:blip r:embed="rId5"/>
          <a:stretch>
            <a:fillRect/>
          </a:stretch>
        </p:blipFill>
        <p:spPr>
          <a:xfrm>
            <a:off x="1477208" y="4485323"/>
            <a:ext cx="3891915" cy="808792"/>
          </a:xfrm>
          <a:prstGeom prst="rect">
            <a:avLst/>
          </a:prstGeom>
        </p:spPr>
      </p:pic>
      <p:sp>
        <p:nvSpPr>
          <p:cNvPr id="7" name="Text 2"/>
          <p:cNvSpPr/>
          <p:nvPr/>
        </p:nvSpPr>
        <p:spPr>
          <a:xfrm>
            <a:off x="1679377" y="5597366"/>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Data Complexity</a:t>
            </a:r>
            <a:endParaRPr lang="en-US" sz="1990" dirty="0"/>
          </a:p>
        </p:txBody>
      </p:sp>
      <p:sp>
        <p:nvSpPr>
          <p:cNvPr id="8" name="Text 3"/>
          <p:cNvSpPr/>
          <p:nvPr/>
        </p:nvSpPr>
        <p:spPr>
          <a:xfrm>
            <a:off x="1679377" y="6034564"/>
            <a:ext cx="3487579"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Dealing with intricate data patterns adds complexity to anomaly detection.</a:t>
            </a:r>
            <a:endParaRPr lang="en-US" sz="1592" dirty="0"/>
          </a:p>
        </p:txBody>
      </p:sp>
      <p:pic>
        <p:nvPicPr>
          <p:cNvPr id="9" name="Image 3" descr="preencoded.png"/>
          <p:cNvPicPr>
            <a:picLocks noChangeAspect="1"/>
          </p:cNvPicPr>
          <p:nvPr/>
        </p:nvPicPr>
        <p:blipFill>
          <a:blip r:embed="rId6"/>
          <a:stretch>
            <a:fillRect/>
          </a:stretch>
        </p:blipFill>
        <p:spPr>
          <a:xfrm>
            <a:off x="5369123" y="4485323"/>
            <a:ext cx="3892034" cy="808792"/>
          </a:xfrm>
          <a:prstGeom prst="rect">
            <a:avLst/>
          </a:prstGeom>
        </p:spPr>
      </p:pic>
      <p:sp>
        <p:nvSpPr>
          <p:cNvPr id="10" name="Text 4"/>
          <p:cNvSpPr/>
          <p:nvPr/>
        </p:nvSpPr>
        <p:spPr>
          <a:xfrm>
            <a:off x="5571292" y="5597366"/>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Adaptability</a:t>
            </a:r>
            <a:endParaRPr lang="en-US" sz="1990" dirty="0"/>
          </a:p>
        </p:txBody>
      </p:sp>
      <p:sp>
        <p:nvSpPr>
          <p:cNvPr id="11" name="Text 5"/>
          <p:cNvSpPr/>
          <p:nvPr/>
        </p:nvSpPr>
        <p:spPr>
          <a:xfrm>
            <a:off x="5571292" y="6034564"/>
            <a:ext cx="3487698"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Ensuring the system can adapt to evolving attack methodologies is crucial.</a:t>
            </a:r>
            <a:endParaRPr lang="en-US" sz="1592" dirty="0"/>
          </a:p>
        </p:txBody>
      </p:sp>
      <p:pic>
        <p:nvPicPr>
          <p:cNvPr id="12" name="Image 4" descr="preencoded.png"/>
          <p:cNvPicPr>
            <a:picLocks noChangeAspect="1"/>
          </p:cNvPicPr>
          <p:nvPr/>
        </p:nvPicPr>
        <p:blipFill>
          <a:blip r:embed="rId7"/>
          <a:stretch>
            <a:fillRect/>
          </a:stretch>
        </p:blipFill>
        <p:spPr>
          <a:xfrm>
            <a:off x="9261158" y="4485323"/>
            <a:ext cx="3892034" cy="808792"/>
          </a:xfrm>
          <a:prstGeom prst="rect">
            <a:avLst/>
          </a:prstGeom>
        </p:spPr>
      </p:pic>
      <p:sp>
        <p:nvSpPr>
          <p:cNvPr id="13" name="Text 6"/>
          <p:cNvSpPr/>
          <p:nvPr/>
        </p:nvSpPr>
        <p:spPr>
          <a:xfrm>
            <a:off x="9463326" y="5597366"/>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Threshold Settings</a:t>
            </a:r>
            <a:endParaRPr lang="en-US" sz="1990" dirty="0"/>
          </a:p>
        </p:txBody>
      </p:sp>
      <p:sp>
        <p:nvSpPr>
          <p:cNvPr id="14" name="Text 7"/>
          <p:cNvSpPr/>
          <p:nvPr/>
        </p:nvSpPr>
        <p:spPr>
          <a:xfrm>
            <a:off x="9463326" y="6034564"/>
            <a:ext cx="3487698"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Setting accurate thresholds for anomaly detection without generating false alarms.</a:t>
            </a:r>
            <a:endParaRPr lang="en-US" sz="159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482923"/>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Challenges in Detecting Advanced Persistent Threats (APTs)</a:t>
            </a:r>
            <a:endParaRPr lang="en-US" sz="3980" dirty="0"/>
          </a:p>
        </p:txBody>
      </p:sp>
      <p:pic>
        <p:nvPicPr>
          <p:cNvPr id="5" name="Image 1" descr="preencoded.png"/>
          <p:cNvPicPr>
            <a:picLocks noChangeAspect="1"/>
          </p:cNvPicPr>
          <p:nvPr/>
        </p:nvPicPr>
        <p:blipFill>
          <a:blip r:embed="rId4"/>
          <a:stretch>
            <a:fillRect/>
          </a:stretch>
        </p:blipFill>
        <p:spPr>
          <a:xfrm>
            <a:off x="3432929" y="3150989"/>
            <a:ext cx="1926431" cy="1164908"/>
          </a:xfrm>
          <a:prstGeom prst="rect">
            <a:avLst/>
          </a:prstGeom>
        </p:spPr>
      </p:pic>
      <p:sp>
        <p:nvSpPr>
          <p:cNvPr id="6" name="Text 2"/>
          <p:cNvSpPr/>
          <p:nvPr/>
        </p:nvSpPr>
        <p:spPr>
          <a:xfrm>
            <a:off x="4358759" y="3675578"/>
            <a:ext cx="7465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1</a:t>
            </a:r>
            <a:endParaRPr lang="en-US" sz="1990" dirty="0"/>
          </a:p>
        </p:txBody>
      </p:sp>
      <p:sp>
        <p:nvSpPr>
          <p:cNvPr id="7" name="Text 3"/>
          <p:cNvSpPr/>
          <p:nvPr/>
        </p:nvSpPr>
        <p:spPr>
          <a:xfrm>
            <a:off x="5561528" y="3353157"/>
            <a:ext cx="2977991"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Complex Attack Patterns</a:t>
            </a:r>
            <a:endParaRPr lang="en-US" sz="1990" dirty="0"/>
          </a:p>
        </p:txBody>
      </p:sp>
      <p:sp>
        <p:nvSpPr>
          <p:cNvPr id="8" name="Text 4"/>
          <p:cNvSpPr/>
          <p:nvPr/>
        </p:nvSpPr>
        <p:spPr>
          <a:xfrm>
            <a:off x="5561528" y="3790355"/>
            <a:ext cx="3110508"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Stealthy and evasive techniques</a:t>
            </a:r>
            <a:endParaRPr lang="en-US" sz="1592" dirty="0"/>
          </a:p>
        </p:txBody>
      </p:sp>
      <p:sp>
        <p:nvSpPr>
          <p:cNvPr id="9" name="Shape 5"/>
          <p:cNvSpPr/>
          <p:nvPr/>
        </p:nvSpPr>
        <p:spPr>
          <a:xfrm>
            <a:off x="5409843" y="4318486"/>
            <a:ext cx="7692866" cy="20181"/>
          </a:xfrm>
          <a:prstGeom prst="roundRect">
            <a:avLst>
              <a:gd name="adj" fmla="val 450890"/>
            </a:avLst>
          </a:prstGeom>
          <a:solidFill>
            <a:srgbClr val="B8BFDF"/>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2469594" y="4366379"/>
            <a:ext cx="3852982" cy="1164908"/>
          </a:xfrm>
          <a:prstGeom prst="rect">
            <a:avLst/>
          </a:prstGeom>
        </p:spPr>
      </p:pic>
      <p:sp>
        <p:nvSpPr>
          <p:cNvPr id="11" name="Text 6"/>
          <p:cNvSpPr/>
          <p:nvPr/>
        </p:nvSpPr>
        <p:spPr>
          <a:xfrm>
            <a:off x="4330065" y="4746665"/>
            <a:ext cx="131802"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2</a:t>
            </a:r>
            <a:endParaRPr lang="en-US" sz="1990" dirty="0"/>
          </a:p>
        </p:txBody>
      </p:sp>
      <p:sp>
        <p:nvSpPr>
          <p:cNvPr id="12" name="Text 7"/>
          <p:cNvSpPr/>
          <p:nvPr/>
        </p:nvSpPr>
        <p:spPr>
          <a:xfrm>
            <a:off x="6524744" y="4568547"/>
            <a:ext cx="275998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Targeted and Persistent</a:t>
            </a:r>
            <a:endParaRPr lang="en-US" sz="1990" dirty="0"/>
          </a:p>
        </p:txBody>
      </p:sp>
      <p:sp>
        <p:nvSpPr>
          <p:cNvPr id="13" name="Text 8"/>
          <p:cNvSpPr/>
          <p:nvPr/>
        </p:nvSpPr>
        <p:spPr>
          <a:xfrm>
            <a:off x="6524744" y="5005745"/>
            <a:ext cx="3831788"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Long-term intrusion, specific objectives</a:t>
            </a:r>
            <a:endParaRPr lang="en-US" sz="1592" dirty="0"/>
          </a:p>
        </p:txBody>
      </p:sp>
      <p:sp>
        <p:nvSpPr>
          <p:cNvPr id="14" name="Shape 9"/>
          <p:cNvSpPr/>
          <p:nvPr/>
        </p:nvSpPr>
        <p:spPr>
          <a:xfrm>
            <a:off x="6373058" y="5533876"/>
            <a:ext cx="6729651" cy="20181"/>
          </a:xfrm>
          <a:prstGeom prst="roundRect">
            <a:avLst>
              <a:gd name="adj" fmla="val 450890"/>
            </a:avLst>
          </a:prstGeom>
          <a:solidFill>
            <a:srgbClr val="B8BFDF"/>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1506379" y="5581769"/>
            <a:ext cx="5779532" cy="1164908"/>
          </a:xfrm>
          <a:prstGeom prst="rect">
            <a:avLst/>
          </a:prstGeom>
        </p:spPr>
      </p:pic>
      <p:sp>
        <p:nvSpPr>
          <p:cNvPr id="16" name="Text 10"/>
          <p:cNvSpPr/>
          <p:nvPr/>
        </p:nvSpPr>
        <p:spPr>
          <a:xfrm>
            <a:off x="4325064" y="5962055"/>
            <a:ext cx="141923" cy="404336"/>
          </a:xfrm>
          <a:prstGeom prst="rect">
            <a:avLst/>
          </a:prstGeom>
          <a:noFill/>
          <a:ln/>
        </p:spPr>
        <p:txBody>
          <a:bodyPr wrap="none" rtlCol="0" anchor="t"/>
          <a:lstStyle/>
          <a:p>
            <a:pPr marL="0" indent="0" algn="ctr">
              <a:lnSpc>
                <a:spcPts val="3184"/>
              </a:lnSpc>
              <a:buNone/>
            </a:pPr>
            <a:r>
              <a:rPr lang="en-US" sz="1990" dirty="0">
                <a:solidFill>
                  <a:srgbClr val="404155"/>
                </a:solidFill>
                <a:latin typeface="Corben" pitchFamily="34" charset="0"/>
                <a:ea typeface="Corben" pitchFamily="34" charset="-122"/>
                <a:cs typeface="Corben" pitchFamily="34" charset="-120"/>
              </a:rPr>
              <a:t>3</a:t>
            </a:r>
            <a:endParaRPr lang="en-US" sz="1990" dirty="0"/>
          </a:p>
        </p:txBody>
      </p:sp>
      <p:sp>
        <p:nvSpPr>
          <p:cNvPr id="17" name="Text 11"/>
          <p:cNvSpPr/>
          <p:nvPr/>
        </p:nvSpPr>
        <p:spPr>
          <a:xfrm>
            <a:off x="7488079" y="5783937"/>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Adaptive Behavior</a:t>
            </a:r>
            <a:endParaRPr lang="en-US" sz="1990" dirty="0"/>
          </a:p>
        </p:txBody>
      </p:sp>
      <p:sp>
        <p:nvSpPr>
          <p:cNvPr id="18" name="Text 12"/>
          <p:cNvSpPr/>
          <p:nvPr/>
        </p:nvSpPr>
        <p:spPr>
          <a:xfrm>
            <a:off x="7488079" y="6221135"/>
            <a:ext cx="4034314" cy="323374"/>
          </a:xfrm>
          <a:prstGeom prst="rect">
            <a:avLst/>
          </a:prstGeom>
          <a:noFill/>
          <a:ln/>
        </p:spPr>
        <p:txBody>
          <a:bodyPr wrap="non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Constantly evolving tactics and strategies</a:t>
            </a:r>
            <a:endParaRPr lang="en-US" sz="159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19018" y="404455"/>
            <a:ext cx="13192363" cy="7420689"/>
          </a:xfrm>
          <a:prstGeom prst="roundRect">
            <a:avLst>
              <a:gd name="adj" fmla="val 2452"/>
            </a:avLst>
          </a:prstGeom>
          <a:solidFill>
            <a:srgbClr val="F9F9FF">
              <a:alpha val="75000"/>
            </a:srgbClr>
          </a:solidFill>
          <a:ln w="7620">
            <a:solidFill>
              <a:srgbClr val="FFFFFF">
                <a:alpha val="64000"/>
              </a:srgbClr>
            </a:solidFill>
            <a:prstDash val="solid"/>
          </a:ln>
        </p:spPr>
        <p:txBody>
          <a:bodyPr/>
          <a:lstStyle/>
          <a:p>
            <a:endParaRPr lang="en-US"/>
          </a:p>
        </p:txBody>
      </p:sp>
      <p:sp>
        <p:nvSpPr>
          <p:cNvPr id="4" name="Text 1"/>
          <p:cNvSpPr/>
          <p:nvPr/>
        </p:nvSpPr>
        <p:spPr>
          <a:xfrm>
            <a:off x="1477208" y="1954173"/>
            <a:ext cx="11675983" cy="1263729"/>
          </a:xfrm>
          <a:prstGeom prst="rect">
            <a:avLst/>
          </a:prstGeom>
          <a:noFill/>
          <a:ln/>
        </p:spPr>
        <p:txBody>
          <a:bodyPr wrap="square" rtlCol="0" anchor="t"/>
          <a:lstStyle/>
          <a:p>
            <a:pPr marL="0" indent="0">
              <a:lnSpc>
                <a:spcPts val="4976"/>
              </a:lnSpc>
              <a:buNone/>
            </a:pPr>
            <a:r>
              <a:rPr lang="en-US" sz="3980" dirty="0">
                <a:solidFill>
                  <a:srgbClr val="1B1B27"/>
                </a:solidFill>
                <a:latin typeface="Corben" pitchFamily="34" charset="0"/>
                <a:ea typeface="Corben" pitchFamily="34" charset="-122"/>
                <a:cs typeface="Corben" pitchFamily="34" charset="-120"/>
              </a:rPr>
              <a:t>Integration Challenges with Existing Security Infrastructure</a:t>
            </a:r>
            <a:endParaRPr lang="en-US" sz="3980" dirty="0"/>
          </a:p>
        </p:txBody>
      </p:sp>
      <p:pic>
        <p:nvPicPr>
          <p:cNvPr id="5" name="Image 1" descr="preencoded.png"/>
          <p:cNvPicPr>
            <a:picLocks noChangeAspect="1"/>
          </p:cNvPicPr>
          <p:nvPr/>
        </p:nvPicPr>
        <p:blipFill>
          <a:blip r:embed="rId4"/>
          <a:stretch>
            <a:fillRect/>
          </a:stretch>
        </p:blipFill>
        <p:spPr>
          <a:xfrm>
            <a:off x="1477208" y="3622238"/>
            <a:ext cx="404336" cy="404336"/>
          </a:xfrm>
          <a:prstGeom prst="rect">
            <a:avLst/>
          </a:prstGeom>
        </p:spPr>
      </p:pic>
      <p:sp>
        <p:nvSpPr>
          <p:cNvPr id="6" name="Text 2"/>
          <p:cNvSpPr/>
          <p:nvPr/>
        </p:nvSpPr>
        <p:spPr>
          <a:xfrm>
            <a:off x="1477208" y="4228743"/>
            <a:ext cx="2691527" cy="631746"/>
          </a:xfrm>
          <a:prstGeom prst="rect">
            <a:avLst/>
          </a:prstGeom>
          <a:noFill/>
          <a:ln/>
        </p:spPr>
        <p:txBody>
          <a:bodyPr wrap="squar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Network Compatibility</a:t>
            </a:r>
            <a:endParaRPr lang="en-US" sz="1990" dirty="0"/>
          </a:p>
        </p:txBody>
      </p:sp>
      <p:sp>
        <p:nvSpPr>
          <p:cNvPr id="7" name="Text 3"/>
          <p:cNvSpPr/>
          <p:nvPr/>
        </p:nvSpPr>
        <p:spPr>
          <a:xfrm>
            <a:off x="1477208" y="4981813"/>
            <a:ext cx="2691527" cy="1293495"/>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Ensuring seamless integration with diverse network architectures and protocols.</a:t>
            </a:r>
            <a:endParaRPr lang="en-US" sz="1592" dirty="0"/>
          </a:p>
        </p:txBody>
      </p:sp>
      <p:pic>
        <p:nvPicPr>
          <p:cNvPr id="8" name="Image 2" descr="preencoded.png"/>
          <p:cNvPicPr>
            <a:picLocks noChangeAspect="1"/>
          </p:cNvPicPr>
          <p:nvPr/>
        </p:nvPicPr>
        <p:blipFill>
          <a:blip r:embed="rId5"/>
          <a:stretch>
            <a:fillRect/>
          </a:stretch>
        </p:blipFill>
        <p:spPr>
          <a:xfrm>
            <a:off x="4471988" y="3622238"/>
            <a:ext cx="404336" cy="404336"/>
          </a:xfrm>
          <a:prstGeom prst="rect">
            <a:avLst/>
          </a:prstGeom>
        </p:spPr>
      </p:pic>
      <p:sp>
        <p:nvSpPr>
          <p:cNvPr id="9" name="Text 4"/>
          <p:cNvSpPr/>
          <p:nvPr/>
        </p:nvSpPr>
        <p:spPr>
          <a:xfrm>
            <a:off x="4471988" y="4228743"/>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Conflict Resolution</a:t>
            </a:r>
            <a:endParaRPr lang="en-US" sz="1990" dirty="0"/>
          </a:p>
        </p:txBody>
      </p:sp>
      <p:sp>
        <p:nvSpPr>
          <p:cNvPr id="10" name="Text 5"/>
          <p:cNvSpPr/>
          <p:nvPr/>
        </p:nvSpPr>
        <p:spPr>
          <a:xfrm>
            <a:off x="4471988" y="4665940"/>
            <a:ext cx="2691527"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Resolving conflicts with existing security systems and protocols.</a:t>
            </a:r>
            <a:endParaRPr lang="en-US" sz="1592" dirty="0"/>
          </a:p>
        </p:txBody>
      </p:sp>
      <p:pic>
        <p:nvPicPr>
          <p:cNvPr id="11" name="Image 3" descr="preencoded.png"/>
          <p:cNvPicPr>
            <a:picLocks noChangeAspect="1"/>
          </p:cNvPicPr>
          <p:nvPr/>
        </p:nvPicPr>
        <p:blipFill>
          <a:blip r:embed="rId6"/>
          <a:stretch>
            <a:fillRect/>
          </a:stretch>
        </p:blipFill>
        <p:spPr>
          <a:xfrm>
            <a:off x="7466767" y="3622238"/>
            <a:ext cx="404336" cy="404336"/>
          </a:xfrm>
          <a:prstGeom prst="rect">
            <a:avLst/>
          </a:prstGeom>
        </p:spPr>
      </p:pic>
      <p:sp>
        <p:nvSpPr>
          <p:cNvPr id="12" name="Text 6"/>
          <p:cNvSpPr/>
          <p:nvPr/>
        </p:nvSpPr>
        <p:spPr>
          <a:xfrm>
            <a:off x="7466767" y="4228743"/>
            <a:ext cx="2527578" cy="315873"/>
          </a:xfrm>
          <a:prstGeom prst="rect">
            <a:avLst/>
          </a:prstGeom>
          <a:noFill/>
          <a:ln/>
        </p:spPr>
        <p:txBody>
          <a:bodyPr wrap="non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Data Interoperability</a:t>
            </a:r>
            <a:endParaRPr lang="en-US" sz="1990" dirty="0"/>
          </a:p>
        </p:txBody>
      </p:sp>
      <p:sp>
        <p:nvSpPr>
          <p:cNvPr id="13" name="Text 7"/>
          <p:cNvSpPr/>
          <p:nvPr/>
        </p:nvSpPr>
        <p:spPr>
          <a:xfrm>
            <a:off x="7466767" y="4665940"/>
            <a:ext cx="2691527"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Addressing challenges related to data sharing and interoperability.</a:t>
            </a:r>
            <a:endParaRPr lang="en-US" sz="1592" dirty="0"/>
          </a:p>
        </p:txBody>
      </p:sp>
      <p:pic>
        <p:nvPicPr>
          <p:cNvPr id="14" name="Image 4" descr="preencoded.png"/>
          <p:cNvPicPr>
            <a:picLocks noChangeAspect="1"/>
          </p:cNvPicPr>
          <p:nvPr/>
        </p:nvPicPr>
        <p:blipFill>
          <a:blip r:embed="rId7"/>
          <a:stretch>
            <a:fillRect/>
          </a:stretch>
        </p:blipFill>
        <p:spPr>
          <a:xfrm>
            <a:off x="10461546" y="3622238"/>
            <a:ext cx="404336" cy="404336"/>
          </a:xfrm>
          <a:prstGeom prst="rect">
            <a:avLst/>
          </a:prstGeom>
        </p:spPr>
      </p:pic>
      <p:sp>
        <p:nvSpPr>
          <p:cNvPr id="15" name="Text 8"/>
          <p:cNvSpPr/>
          <p:nvPr/>
        </p:nvSpPr>
        <p:spPr>
          <a:xfrm>
            <a:off x="10461546" y="4228743"/>
            <a:ext cx="2691646" cy="631746"/>
          </a:xfrm>
          <a:prstGeom prst="rect">
            <a:avLst/>
          </a:prstGeom>
          <a:noFill/>
          <a:ln/>
        </p:spPr>
        <p:txBody>
          <a:bodyPr wrap="square" rtlCol="0" anchor="t"/>
          <a:lstStyle/>
          <a:p>
            <a:pPr marL="0" indent="0" algn="l">
              <a:lnSpc>
                <a:spcPts val="2488"/>
              </a:lnSpc>
              <a:buNone/>
            </a:pPr>
            <a:r>
              <a:rPr lang="en-US" sz="1990" dirty="0">
                <a:solidFill>
                  <a:srgbClr val="404155"/>
                </a:solidFill>
                <a:latin typeface="Corben" pitchFamily="34" charset="0"/>
                <a:ea typeface="Corben" pitchFamily="34" charset="-122"/>
                <a:cs typeface="Corben" pitchFamily="34" charset="-120"/>
              </a:rPr>
              <a:t>Authentication Interfaces</a:t>
            </a:r>
            <a:endParaRPr lang="en-US" sz="1990" dirty="0"/>
          </a:p>
        </p:txBody>
      </p:sp>
      <p:sp>
        <p:nvSpPr>
          <p:cNvPr id="16" name="Text 9"/>
          <p:cNvSpPr/>
          <p:nvPr/>
        </p:nvSpPr>
        <p:spPr>
          <a:xfrm>
            <a:off x="10461546" y="4981813"/>
            <a:ext cx="2691646" cy="970121"/>
          </a:xfrm>
          <a:prstGeom prst="rect">
            <a:avLst/>
          </a:prstGeom>
          <a:noFill/>
          <a:ln/>
        </p:spPr>
        <p:txBody>
          <a:bodyPr wrap="square" rtlCol="0" anchor="t"/>
          <a:lstStyle/>
          <a:p>
            <a:pPr marL="0" indent="0" algn="l">
              <a:lnSpc>
                <a:spcPts val="2548"/>
              </a:lnSpc>
              <a:buNone/>
            </a:pPr>
            <a:r>
              <a:rPr lang="en-US" sz="1592" dirty="0">
                <a:solidFill>
                  <a:srgbClr val="404155"/>
                </a:solidFill>
                <a:latin typeface="Nobile" pitchFamily="34" charset="0"/>
                <a:ea typeface="Nobile" pitchFamily="34" charset="-122"/>
                <a:cs typeface="Nobile" pitchFamily="34" charset="-120"/>
              </a:rPr>
              <a:t>Integrating with multiple authentication interfaces and mechanisms.</a:t>
            </a:r>
            <a:endParaRPr lang="en-US" sz="159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D92F669E3BB948B2410459B382D1C1" ma:contentTypeVersion="8" ma:contentTypeDescription="Create a new document." ma:contentTypeScope="" ma:versionID="03e8d018f6133c5752d5e2094b3c03a6">
  <xsd:schema xmlns:xsd="http://www.w3.org/2001/XMLSchema" xmlns:xs="http://www.w3.org/2001/XMLSchema" xmlns:p="http://schemas.microsoft.com/office/2006/metadata/properties" xmlns:ns2="d7c9eb7d-4314-4226-8597-6eaf917b036e" targetNamespace="http://schemas.microsoft.com/office/2006/metadata/properties" ma:root="true" ma:fieldsID="1ce65f5e13c33f40ac77756631a12915" ns2:_="">
    <xsd:import namespace="d7c9eb7d-4314-4226-8597-6eaf917b03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9eb7d-4314-4226-8597-6eaf917b0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12D9CD-7431-43A2-BD1E-3C9B333FA78E}"/>
</file>

<file path=customXml/itemProps2.xml><?xml version="1.0" encoding="utf-8"?>
<ds:datastoreItem xmlns:ds="http://schemas.openxmlformats.org/officeDocument/2006/customXml" ds:itemID="{0C44CCE4-10A0-4AEA-96FE-7B3FED28C66A}"/>
</file>

<file path=customXml/itemProps3.xml><?xml version="1.0" encoding="utf-8"?>
<ds:datastoreItem xmlns:ds="http://schemas.openxmlformats.org/officeDocument/2006/customXml" ds:itemID="{E42B58CF-27F7-4535-9EC8-FD1CE3A5EA67}"/>
</file>

<file path=docProps/app.xml><?xml version="1.0" encoding="utf-8"?>
<Properties xmlns="http://schemas.openxmlformats.org/officeDocument/2006/extended-properties" xmlns:vt="http://schemas.openxmlformats.org/officeDocument/2006/docPropsVTypes">
  <TotalTime>17</TotalTime>
  <Words>1293</Words>
  <Application>Microsoft Office PowerPoint</Application>
  <PresentationFormat>Custom</PresentationFormat>
  <Paragraphs>205</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Sridhar Iyer</cp:lastModifiedBy>
  <cp:revision>3</cp:revision>
  <dcterms:created xsi:type="dcterms:W3CDTF">2024-03-08T15:59:59Z</dcterms:created>
  <dcterms:modified xsi:type="dcterms:W3CDTF">2024-03-12T15:20:30Z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0x010100ADD92F669E3BB948B2410459B382D1C1</vt:lpwstr>
  </property>
</Properties>
</file>